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1" r:id="rId2"/>
    <p:sldId id="384" r:id="rId3"/>
    <p:sldId id="408" r:id="rId4"/>
    <p:sldId id="409" r:id="rId5"/>
    <p:sldId id="414" r:id="rId6"/>
    <p:sldId id="410" r:id="rId7"/>
    <p:sldId id="411" r:id="rId8"/>
    <p:sldId id="392" r:id="rId9"/>
    <p:sldId id="412" r:id="rId10"/>
    <p:sldId id="396" r:id="rId11"/>
    <p:sldId id="413" r:id="rId12"/>
    <p:sldId id="397" r:id="rId13"/>
    <p:sldId id="420" r:id="rId14"/>
    <p:sldId id="398" r:id="rId15"/>
    <p:sldId id="415" r:id="rId16"/>
    <p:sldId id="400" r:id="rId17"/>
    <p:sldId id="417" r:id="rId18"/>
    <p:sldId id="418" r:id="rId19"/>
    <p:sldId id="419" r:id="rId20"/>
    <p:sldId id="328" r:id="rId21"/>
    <p:sldId id="31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>
          <p15:clr>
            <a:srgbClr val="A4A3A4"/>
          </p15:clr>
        </p15:guide>
        <p15:guide id="2" pos="5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ED5"/>
    <a:srgbClr val="FFFFFF"/>
    <a:srgbClr val="7F7F7F"/>
    <a:srgbClr val="FDF0D1"/>
    <a:srgbClr val="E8F3F8"/>
    <a:srgbClr val="737373"/>
    <a:srgbClr val="FAC8B2"/>
    <a:srgbClr val="595959"/>
    <a:srgbClr val="B1001B"/>
    <a:srgbClr val="41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3"/>
    <p:restoredTop sz="74458" autoAdjust="0"/>
  </p:normalViewPr>
  <p:slideViewPr>
    <p:cSldViewPr snapToGrid="0">
      <p:cViewPr varScale="1">
        <p:scale>
          <a:sx n="71" d="100"/>
          <a:sy n="71" d="100"/>
        </p:scale>
        <p:origin x="1948" y="52"/>
      </p:cViewPr>
      <p:guideLst>
        <p:guide orient="horz" pos="1049"/>
        <p:guide pos="554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52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374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0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 everyone.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Yawen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Tsinghua University.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/>
              <a:t>The paper I will be presenting today is titled “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presenting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BlueKey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Exploiting Bluetooth Low Energy for Enhanced Physical-Layer Key Generation </a:t>
            </a:r>
            <a:r>
              <a:rPr lang="en-US" altLang="zh-CN" sz="2400" dirty="0"/>
              <a:t>.” </a:t>
            </a:r>
          </a:p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(My collaborators are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Fan Dang, Zihao Yang,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Jinyan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Jiang, Xu Wang, Lin Wang,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Kebin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Liu,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Xinlei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Chen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my adviser,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Yunhao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Liu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a direction finding antenna array,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ideally the phase difference of signals received by each pair of adjacent antenna should be identical,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Which is proportional to the wave-path difference caused by the geometry of the array.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the measurement of phase difference, the direction of signals can be calculated.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However, in reality the phase difference is affected by multipath effects,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carrier frequency offset (CFO), and environmental noise.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Which is even severe for narrow bandwidth signals like 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Nevertheless, we should keep in mind that </a:t>
            </a:r>
          </a:p>
          <a:p>
            <a:pPr algn="l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Although our channel estimation is performed with direction-finding, </a:t>
            </a:r>
          </a:p>
          <a:p>
            <a:pPr algn="l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the key exchange itself does not require high accuracy but only reciprocity.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22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 response to </a:t>
            </a:r>
            <a:r>
              <a:rPr lang="en-US" altLang="zh-CN" sz="1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the factors that influence the reproductivity of BLE direction finding results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, 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we first design a reverse antenna scheduling module to cope with CFO.</a:t>
            </a:r>
          </a:p>
          <a:p>
            <a:pPr algn="l"/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Consider the central device as an antenna array and the peripheral devices with a single antenna: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When the central device is the transmitter and the peripheral device is the receiver, the angle of departure (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AoD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) of the signal can be calculated.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When the central device is the receiver and the peripheral device is the transmitter, the angle of arrival (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AoA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) of the signal can be calculated.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 these 2 cases, the phase difference is a combination of </a:t>
            </a:r>
            <a:r>
              <a:rPr lang="en-US" altLang="zh-CN" dirty="0"/>
              <a:t>a combination of delta phi path and delta phi switch,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While delta phi path remains consistent and delta phi switch is proportional to delta f, which is the CFO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As the transmitter and receiver swaps in 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AoA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/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AoD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probing,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 value of ∆f is the same but with opposite signs, which differentiates the measured delta phi.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(Although the CFO may drift due to changes in temperature and other factors,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it can be considered within the error margin during the brief time window of packet exchange.)</a:t>
            </a:r>
          </a:p>
          <a:p>
            <a:pPr algn="l">
              <a:buFont typeface="Arial" panose="020B0604020202020204" pitchFamily="34" charset="0"/>
              <a:buNone/>
            </a:pP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dirty="0"/>
              <a:t>Fortunately, the sign of $\Delta\phi_{switch}$ depends </a:t>
            </a:r>
          </a:p>
          <a:p>
            <a:r>
              <a:rPr lang="en-US" altLang="zh-CN" dirty="0"/>
              <a:t>not only on that of the CFO but also on the sequence of antenna scheduling. </a:t>
            </a:r>
          </a:p>
          <a:p>
            <a:r>
              <a:rPr lang="en-US" altLang="zh-CN" dirty="0"/>
              <a:t>As shown in the figure, if we implement two exactly opposite switching patterns for the </a:t>
            </a:r>
            <a:r>
              <a:rPr lang="en-US" altLang="zh-CN" dirty="0" err="1"/>
              <a:t>AoA</a:t>
            </a:r>
            <a:r>
              <a:rPr lang="en-US" altLang="zh-CN" dirty="0"/>
              <a:t>/</a:t>
            </a:r>
            <a:r>
              <a:rPr lang="en-US" altLang="zh-CN" dirty="0" err="1"/>
              <a:t>AoD</a:t>
            </a:r>
            <a:r>
              <a:rPr lang="en-US" altLang="zh-CN" dirty="0"/>
              <a:t> probing process respectively, </a:t>
            </a:r>
          </a:p>
          <a:p>
            <a:r>
              <a:rPr lang="en-US" altLang="zh-CN" dirty="0"/>
              <a:t>the values of the overall phase difference $\Delta\phi$ </a:t>
            </a:r>
          </a:p>
          <a:p>
            <a:r>
              <a:rPr lang="en-US" altLang="zh-CN" dirty="0"/>
              <a:t>become identical with the sign of $\Delta\phi_{switch}$ reversed.</a:t>
            </a:r>
          </a:p>
          <a:p>
            <a:r>
              <a:rPr lang="en-US" altLang="zh-CN" dirty="0"/>
              <a:t>Consequently, the phase measurement error caused by antenna switching and CFO can be reciprocal </a:t>
            </a:r>
          </a:p>
          <a:p>
            <a:r>
              <a:rPr lang="en-US" altLang="zh-CN" dirty="0"/>
              <a:t>when estimating </a:t>
            </a:r>
            <a:r>
              <a:rPr lang="en-US" altLang="zh-CN" dirty="0" err="1"/>
              <a:t>AoA</a:t>
            </a:r>
            <a:r>
              <a:rPr lang="en-US" altLang="zh-CN" dirty="0"/>
              <a:t>/</a:t>
            </a:r>
            <a:r>
              <a:rPr lang="en-US" altLang="zh-CN" dirty="0" err="1"/>
              <a:t>AoD</a:t>
            </a:r>
            <a:r>
              <a:rPr lang="en-US" altLang="zh-CN" dirty="0"/>
              <a:t> with the same device pair.</a:t>
            </a:r>
          </a:p>
          <a:p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CN" sz="1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Carrier frequency offset is caused by hardware defects in the local oscillator, creating a unique device fingerprint.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Most COTS devices share a local oscillator between the transmission and reception chains.</a:t>
            </a:r>
            <a:r>
              <a:rPr lang="en-US" altLang="zh-CN" dirty="0"/>
              <a:t>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71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we then design a noise subspace maximizing module to deal with noise separation from coherent signal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Classic MUSIC algorithm has been widely leveraged to calculate the angle of signals.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With a sample size of capital N, an array of m antennas, and n signal sources,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 conditions N &gt; m &gt; n must be satisfied, and the n signal sources must be mutually incoherent.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However, in our cases, the signals with multi-path propagation forms a coherent group, and not resolvable with class algorithm.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To cope with that,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The Time of Flight (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Söhne"/>
              </a:rPr>
              <a:t>ToF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) of different paths can be used to extract the shortest path, but the narrow bandwidth of BLE results in extremely low resolution.</a:t>
            </a: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endParaRPr lang="en-US" altLang="zh-CN" b="0" i="0" dirty="0">
              <a:effectLst/>
              <a:highlight>
                <a:srgbClr val="FFFFFF"/>
              </a:highlight>
              <a:latin typeface="Söhne"/>
            </a:endParaRPr>
          </a:p>
          <a:p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Likewise, there is the Spatial </a:t>
            </a:r>
            <a:r>
              <a:rPr lang="en-US" altLang="zh-CN" dirty="0">
                <a:highlight>
                  <a:srgbClr val="FFFFFF"/>
                </a:highlight>
                <a:latin typeface="Söhne"/>
              </a:rPr>
              <a:t>S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moothing algorithm designed to process coherent signals, but this requires deploying a larger number of antennas.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FFFFFF"/>
                </a:highlight>
                <a:latin typeface="Söhne"/>
              </a:rPr>
              <a:t>Fulfilling N&gt;m&gt;2i+j</a:t>
            </a: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Where 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represents the number of coherent signals, and j represents the number of incoherent signals.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663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To overcome these limitations, we propose noise subspace maximizing approach based on classic MUSIC algorithm.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Classic MUSIC performs eigenvalue decomposition on the autocorrelation matrix of the received signal samples,</a:t>
            </a:r>
            <a:r>
              <a:rPr lang="zh-CN" alt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</a:t>
            </a: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And arrange the eigenvalues in descending order; the first n’s  eigenvectors (corresponding to the number of signal sources) span the signal subspace,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while the remaining eigenvectors span the noise subspace. (These two subspaces are orthogonal to each other.)</a:t>
            </a:r>
          </a:p>
          <a:p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 our case, as we are dealing with one coherent signal group,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we take all the eigenvectors corresponding to the non-dominant eigenvalues to span the noise subspace,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And as can be seen in the figure, we can derive more stable spatial spectrum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under low SNR condition compared to classic and spatial smoothing algorithms,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  <a:ea typeface="+mn-ea"/>
              </a:rPr>
              <a:t>At the cost that the peaks of our pseudo-spectrum disagree the</a:t>
            </a:r>
            <a:r>
              <a:rPr lang="zh-CN" alt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  <a:ea typeface="+mn-ea"/>
              </a:rPr>
              <a:t>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  <a:ea typeface="+mn-ea"/>
              </a:rPr>
              <a:t>ground-truth</a:t>
            </a:r>
            <a:r>
              <a:rPr lang="zh-CN" alt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  <a:ea typeface="+mn-ea"/>
              </a:rPr>
              <a:t>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  <a:ea typeface="+mn-ea"/>
              </a:rPr>
              <a:t>direction.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801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With the assistance reverse antenna scheduling to cope with CFO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and noise subspace maximizing to tackle noise,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We did not endeavor to eliminate the errors of BLE direction finding,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But improve the reciprocity of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AoA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AoD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erroneous estimation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in two independent channel probing process.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effectLst/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As is shown in the figure, </a:t>
            </a:r>
            <a:endParaRPr lang="en-US" altLang="zh-CN" b="0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median error of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AoA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/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AoD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compared to the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groundtruth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can reach 7-8°,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but the relative error of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AoA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/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AoD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is only about 0.7°.</a:t>
            </a:r>
            <a:endParaRPr lang="en-US" altLang="zh-CN" b="0" i="0" dirty="0">
              <a:effectLst/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And we manage to decrease the raw bit mismatch rate to smaller than 5%.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5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Also, we noticed that the usable reciprocal information is not limited to the peak angle estimates in the spatial spectrum.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When separating coherent signal groups and noise, multiple local maxima appear in the spatial spectrum.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If only the peak angles are extracted, a significant portion of the information entropy will be lost.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Therefore, we consider fitting the entire spatial spectrum by fitting it with orthogonal Legendre polynomials.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 coefficients of each term are adaptively quantized to maximally extract spatial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This spatial spectrum quantization method significantly increases the bit generation rate.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[Generation rate of raw bits (or secret bits after information reconciliation/privacy amplification).]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058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We conducted experiments in SDR platform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USRP-N210 with UBX40 daughterboard</a:t>
            </a:r>
            <a:endParaRPr lang="en-US" altLang="zh-CN" b="0" i="0" dirty="0">
              <a:effectLst/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(A single USRP N2xx has only one daughterboard, one transmission chain, and one reception chain.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An antenna array needs to be assembled to serve as the central device.)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central device consists of three USRPs that serve as RF links of a 3-antenna array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 another USRP is utilized as a single-antenna peripheral device.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addition,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We specified BLE packet signals with the parameters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ConnectionCTE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as the direction-finding packet type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 LE1M as the PHY transmission mode.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We generated and sampled IQ data of the CTE field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with the settings of 72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μs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(millisecond) length, 2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μs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slot duration, and 8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μs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sample offset.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1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Compared to the state-of-the-art Bluetooth physical layer key generation techniques</a:t>
            </a:r>
          </a:p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the BMR of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Söhne"/>
              </a:rPr>
              <a:t>Bluekey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 decreased by 4.19%  in indoor </a:t>
            </a:r>
            <a:r>
              <a:rPr lang="en-US" altLang="zh-CN" b="0" i="0" dirty="0" err="1">
                <a:effectLst/>
                <a:highlight>
                  <a:srgbClr val="FFFFFF"/>
                </a:highlight>
                <a:latin typeface="Söhne"/>
              </a:rPr>
              <a:t>sceario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 and 11.09% in outdoor scenario, </a:t>
            </a:r>
          </a:p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</a:rPr>
              <a:t>while the BGR increased by over 100 times both in indoor and outdoor scenarios.</a:t>
            </a:r>
          </a:p>
          <a:p>
            <a:pPr marL="0" lvl="1">
              <a:lnSpc>
                <a:spcPct val="150000"/>
              </a:lnSpc>
            </a:pPr>
            <a:endParaRPr lang="en-US" altLang="zh-CN" b="0" i="0" dirty="0">
              <a:effectLst/>
              <a:highlight>
                <a:srgbClr val="FFFFFF"/>
              </a:highlight>
              <a:latin typeface="Söhne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  <a:ea typeface="微软雅黑" panose="020B0503020204020204" pitchFamily="34" charset="-122"/>
              </a:rPr>
              <a:t>Why</a:t>
            </a:r>
            <a:r>
              <a:rPr lang="zh-CN" altLang="en-US" b="0" i="0" dirty="0">
                <a:effectLst/>
                <a:highlight>
                  <a:srgbClr val="FFFFFF"/>
                </a:highlight>
                <a:latin typeface="Söhne"/>
                <a:ea typeface="微软雅黑" panose="020B0503020204020204" pitchFamily="34" charset="-122"/>
              </a:rPr>
              <a:t>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  <a:ea typeface="微软雅黑" panose="020B0503020204020204" pitchFamily="34" charset="-122"/>
              </a:rPr>
              <a:t>BGR increase so much: PKG research on Bluetooth is very rare; </a:t>
            </a:r>
          </a:p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  <a:ea typeface="微软雅黑" panose="020B0503020204020204" pitchFamily="34" charset="-122"/>
              </a:rPr>
              <a:t>RSSI based, people walked around. RSSI between packets may not fluctuate so much.</a:t>
            </a:r>
          </a:p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Söhne"/>
                <a:ea typeface="微软雅黑" panose="020B0503020204020204" pitchFamily="34" charset="-122"/>
              </a:rPr>
              <a:t>Instead we measure in a temporary static environment and extract the multipath spatial information.</a:t>
            </a:r>
            <a:endParaRPr lang="en-US" altLang="zh-CN" dirty="0"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198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We also examine the impact of radial/tangential positions of peripheral (legitimate/eavesdropping) devices: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At a communication distance of 1 meter, an angular resolution of less than 5° can be achieved (approximately equivalent to 8.73 cm).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With a fixed angle, the distance resolution is around 1 meter.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 difference between adjacent positions is less significant compared to when the signal direction changes.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940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Last</a:t>
            </a:r>
            <a:r>
              <a:rPr lang="zh-CN" alt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but</a:t>
            </a:r>
            <a:r>
              <a:rPr lang="zh-CN" alt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not</a:t>
            </a:r>
            <a:r>
              <a:rPr lang="zh-CN" alt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least,</a:t>
            </a:r>
            <a:r>
              <a:rPr lang="zh-CN" alt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we</a:t>
            </a:r>
            <a:r>
              <a:rPr lang="zh-CN" altLang="en-US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</a:t>
            </a: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Eavesdropping Attack: Receive signals from adjacent positions and extract physical layer information.</a:t>
            </a:r>
            <a:br>
              <a:rPr lang="en-US" altLang="zh-CN" dirty="0"/>
            </a:b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Position Replay Attack: Move to the historical position of the legitimate device to probe the spatial spectrum.</a:t>
            </a:r>
            <a:br>
              <a:rPr lang="en-US" altLang="zh-CN" dirty="0"/>
            </a:b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Predictable Channel Attack: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r>
              <a:rPr lang="en-US" altLang="zh-CN" sz="1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eate regular alternating </a:t>
            </a:r>
            <a:r>
              <a:rPr lang="en-US" altLang="zh-CN" sz="1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LoS</a:t>
            </a:r>
            <a:r>
              <a:rPr lang="en-US" altLang="zh-CN" sz="1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and </a:t>
            </a:r>
            <a:r>
              <a:rPr lang="en-US" altLang="zh-CN" sz="1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NLoS</a:t>
            </a:r>
            <a:r>
              <a:rPr lang="en-US" altLang="zh-CN" sz="1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channels between legitimate devices</a:t>
            </a:r>
            <a:br>
              <a:rPr lang="en-US" altLang="zh-CN" dirty="0"/>
            </a:b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Out-of-Band Attack: Use out-of-band methods, such as visual cues, to determine the relative position of the legitimate device and fake the spatial spectrum.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34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Today, Bluetooth Low Energy, or BLE, has become a ubiquitous technology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owing to its lower power consumption and compatibility with diverse devices</a:t>
            </a:r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from fitness trackers that monitor our health to smart locks that secure our homes.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from wireless speakers that answer our request to laptop peripherals that support our work.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However, its widespread adoption also brings glaring security risks.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286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  </a:t>
            </a:r>
            <a:r>
              <a:rPr lang="en-US" altLang="zh-CN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Innovative PKG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solution for Bluetooth</a:t>
            </a:r>
            <a:r>
              <a:rPr lang="en-US" altLang="zh-CN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Bluekey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is the first to leverage CTE to extract critical physical-layer information without additional overhead.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We Simplify hardware requirements,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single-antenna peripheral devices, ideal for low-power IoT setups.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endParaRPr lang="en-US" altLang="zh-CN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Orthogonal Polynomial Quantization for Enhanced Security</a:t>
            </a:r>
            <a:r>
              <a:rPr lang="en-US" altLang="zh-CN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We Develop a novel quantization method to enable precise </a:t>
            </a:r>
            <a:r>
              <a:rPr lang="en-US" altLang="zh-CN" sz="1600" b="0" i="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AoA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1600" b="0" i="0" dirty="0" err="1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AoD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calculations, maximizing the noise subspace and utilizing the full spectrum for PKG.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It is optimized for GFSK modulation, eliminating the need for complex direction-finding algorithms.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endParaRPr lang="en-US" altLang="zh-CN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Extensive Validation through SDR Experiments</a:t>
            </a:r>
            <a:r>
              <a:rPr lang="en-US" altLang="zh-CN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Comprehensive testing on an SDR platform demonstrates a significant increase in key generation rates.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It confirms the system's practicality and introduces a robust solution for BLE security challenges.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899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These will conclude my talk. Thank you for your time.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Traditionally, BLE provides four pairing methods: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Three of which require user intervention and specific I/O capabilities of devices.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For example, with the passkey entry method,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User sees the secret key generated on one device, and then manually input it into the other device. </a:t>
            </a:r>
          </a:p>
          <a:p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Researchers have proposed attacks to degrade the pairing methods to the simplest “just works”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By faking a legitimate device that has no I/O interfaces.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 this way the cryptographic ECDH method is adopted, which exchange public keys in plaintext,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making it susceptible to eavesdropping and MITM attacks.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2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To enhance the security of existing solutions,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we consider using physical-layer key generation methods.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Which extracts secret bits from the physical-layer information of signals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and can serve as a complementary measure to traditional BLE security system. </a:t>
            </a:r>
          </a:p>
          <a:p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It has three main characteristics: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Channel reciprocity ensures generation of matched key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Temporal variability provides sufficient information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And Spatial decorrelation, which prevents nearby eavesdroppers.</a:t>
            </a:r>
          </a:p>
          <a:p>
            <a:pPr algn="l"/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 mainstream PKG methods involve the following steps:</a:t>
            </a:r>
            <a:b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</a:b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first is </a:t>
            </a:r>
            <a:r>
              <a:rPr lang="en-US" altLang="zh-CN" b="1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Channel Probing step, 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Then in </a:t>
            </a:r>
            <a:r>
              <a:rPr lang="en-US" altLang="zh-CN" b="1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Channel Estimation step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physical-layer features are extracted from the probing signals.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 </a:t>
            </a:r>
            <a:r>
              <a:rPr lang="en-US" altLang="zh-CN" b="1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Quantization step,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these features are converted into a long sequence of 0/1 bits.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 </a:t>
            </a:r>
            <a:r>
              <a:rPr lang="en-US" altLang="zh-CN" b="1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Information Reconciliation step,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mismatched raw bits are modified with error-correcting codes.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 </a:t>
            </a:r>
            <a:r>
              <a:rPr lang="en-US" altLang="zh-CN" b="1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Privacy Amplification step,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bit sequences are compressed into a secret key using hash functions.</a:t>
            </a:r>
          </a:p>
          <a:p>
            <a:pPr algn="l"/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 last two steps are generally consistent across methods. 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 main differences lie in how the signals are probed and estimated, 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what physical layer characteristic information is extracted, 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and how this information is quantized.</a:t>
            </a:r>
          </a:p>
          <a:p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54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Despite the promising exploration of PKG, previous research is often applied to 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WiFi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devices, with little focus on Bluetooth.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This is because the narrow bandwidth and specific modulation techniques of BLE pose unique challenges to PKG implementation.</a:t>
            </a:r>
          </a:p>
          <a:p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For instance, although BLE and 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Wifi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signals both operate in the 2.4GHz ISM band (2.4 GHz - 2.48 GHz).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BLE uses 40 channels, each with only 2 MHz wide.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In comparison, 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WiFi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has available channel widths ranging from a minimum of 20 MHz to a maximum of 160 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MHz.</a:t>
            </a:r>
            <a:endParaRPr lang="en-US" altLang="zh-CN" sz="1200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For RSSI-based PKG, this narrow communication bandwidth and consequent low data exchange rates of BLE will result in a </a:t>
            </a:r>
            <a:r>
              <a:rPr lang="en-US" altLang="zh-CN" sz="12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low key generation rate</a:t>
            </a:r>
            <a:r>
              <a:rPr lang="en-US" altLang="zh-CN" sz="1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28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Besides, BLE uses Gaussian Frequency Shift Keying (GFSK) modulation,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where 0/1 bits are represented in two characteristic frequencies.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Meanwhile, 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WiFi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uses Orthogonal Frequency Division Multiplexing (OFDM)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with 64 different frequency subcarriers. </a:t>
            </a:r>
          </a:p>
          <a:p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Therefore, the limited information entropy provided by BLE modulation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complicates direct application of existing mainstream CSI-based PKG techniques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which is initially developed for broader Wi-Fi channels.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18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Building on this, we have also investigated some PKG work based on the direction of signals. 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Unfortunately, </a:t>
            </a:r>
            <a:r>
              <a:rPr lang="en-US" altLang="zh-CN" sz="1200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the angle estimate </a:t>
            </a:r>
            <a:r>
              <a:rPr lang="en-US" altLang="zh-CN" sz="12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capabilities of BLE are not accurate enough 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(due to bandwidth limitations hindering BLE's ability to handle multipath effects), 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Which may lead to destructive key mismatches.</a:t>
            </a:r>
          </a:p>
          <a:p>
            <a:pPr algn="l"/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Nevertheless, the silver line is that we can introduce the direction finding process to extend the spatial dimension of CSI.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(Generally, CSI information has one dimension for different subcarrier frequencies and one for different antennas. )</a:t>
            </a:r>
          </a:p>
          <a:p>
            <a:pPr algn="l"/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Since BLE frequencies are difficult to expand as they are fixed in the protocols, it is feasible to consider using different antennas for expansion.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617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To develop BLE-specific PKG methods, we proposed </a:t>
            </a:r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BlueKey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, a novel exploiting 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to enrich the reciprocal information from the physical-layer and enable more effective key generation.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137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 err="1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Bluekey</a:t>
            </a:r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 takes advantages of the direction finding function introduced since BLE protocol 5.1,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with a specific-designed packet field called CTE, the Constant Tone Extension</a:t>
            </a:r>
          </a:p>
          <a:p>
            <a:endParaRPr lang="en-US" altLang="zh-CN" b="0" i="0" dirty="0">
              <a:solidFill>
                <a:srgbClr val="ECECEC"/>
              </a:solidFill>
              <a:effectLst/>
              <a:highlight>
                <a:srgbClr val="212121"/>
              </a:highlight>
              <a:latin typeface="Söhne"/>
            </a:endParaRP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Based on the idea of using long 1/0 sequences to force the GFSK signal frequency to converge, 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CTE enables the CSI measurement of BLE.</a:t>
            </a:r>
          </a:p>
          <a:p>
            <a:r>
              <a:rPr lang="en-US" altLang="zh-CN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Söhne"/>
              </a:rPr>
              <a:t>as itself is a single-tone long sequence of bit 1s without data whitening.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4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C3A5CF0-2DE3-4E83-9996-527E029A1356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5">
            <a:extLst>
              <a:ext uri="{FF2B5EF4-FFF2-40B4-BE49-F238E27FC236}">
                <a16:creationId xmlns:a16="http://schemas.microsoft.com/office/drawing/2014/main" id="{C1FB947F-3105-4085-8B50-1DB6B979D1EF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rgbClr val="019ED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F59477F-B409-4A99-9654-BDB64A67713B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12009076-EA8F-4660-B4CC-9257D931B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34D7CEA-C999-49AD-BA23-6BEA1A72854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7207506"/>
              </p:ext>
            </p:extLst>
          </p:nvPr>
        </p:nvGraphicFramePr>
        <p:xfrm>
          <a:off x="0" y="6191073"/>
          <a:ext cx="12192000" cy="67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006565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1627759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1824558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4352071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49396713"/>
                    </a:ext>
                  </a:extLst>
                </a:gridCol>
              </a:tblGrid>
              <a:tr h="675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Background</a:t>
                      </a:r>
                      <a:endParaRPr lang="zh-CN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51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86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C3A5CF0-2DE3-4E83-9996-527E029A1356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5">
            <a:extLst>
              <a:ext uri="{FF2B5EF4-FFF2-40B4-BE49-F238E27FC236}">
                <a16:creationId xmlns:a16="http://schemas.microsoft.com/office/drawing/2014/main" id="{C1FB947F-3105-4085-8B50-1DB6B979D1EF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rgbClr val="019ED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F59477F-B409-4A99-9654-BDB64A67713B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12009076-EA8F-4660-B4CC-9257D931B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34D7CEA-C999-49AD-BA23-6BEA1A72854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3955417"/>
              </p:ext>
            </p:extLst>
          </p:nvPr>
        </p:nvGraphicFramePr>
        <p:xfrm>
          <a:off x="0" y="6191073"/>
          <a:ext cx="12192000" cy="67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006565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1627759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1824558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4352071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49396713"/>
                    </a:ext>
                  </a:extLst>
                </a:gridCol>
              </a:tblGrid>
              <a:tr h="675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Background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Challenge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51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20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C3A5CF0-2DE3-4E83-9996-527E029A1356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5">
            <a:extLst>
              <a:ext uri="{FF2B5EF4-FFF2-40B4-BE49-F238E27FC236}">
                <a16:creationId xmlns:a16="http://schemas.microsoft.com/office/drawing/2014/main" id="{C1FB947F-3105-4085-8B50-1DB6B979D1EF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rgbClr val="019ED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F59477F-B409-4A99-9654-BDB64A67713B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12009076-EA8F-4660-B4CC-9257D931B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34D7CEA-C999-49AD-BA23-6BEA1A72854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9151622"/>
              </p:ext>
            </p:extLst>
          </p:nvPr>
        </p:nvGraphicFramePr>
        <p:xfrm>
          <a:off x="0" y="6191073"/>
          <a:ext cx="12192000" cy="67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006565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1627759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1824558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4352071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49396713"/>
                    </a:ext>
                  </a:extLst>
                </a:gridCol>
              </a:tblGrid>
              <a:tr h="675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Background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51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5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6C3A5CF0-2DE3-4E83-9996-527E029A1356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5">
            <a:extLst>
              <a:ext uri="{FF2B5EF4-FFF2-40B4-BE49-F238E27FC236}">
                <a16:creationId xmlns:a16="http://schemas.microsoft.com/office/drawing/2014/main" id="{C1FB947F-3105-4085-8B50-1DB6B979D1EF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rgbClr val="019ED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F59477F-B409-4A99-9654-BDB64A67713B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12009076-EA8F-4660-B4CC-9257D931B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34D7CEA-C999-49AD-BA23-6BEA1A72854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50181168"/>
              </p:ext>
            </p:extLst>
          </p:nvPr>
        </p:nvGraphicFramePr>
        <p:xfrm>
          <a:off x="0" y="6191073"/>
          <a:ext cx="12192000" cy="67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006565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16277595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1824558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4352071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649396713"/>
                    </a:ext>
                  </a:extLst>
                </a:gridCol>
              </a:tblGrid>
              <a:tr h="675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Background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51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5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主要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1D5F2CE-7B74-4AA0-B351-227C372E98F6}"/>
              </a:ext>
            </a:extLst>
          </p:cNvPr>
          <p:cNvCxnSpPr>
            <a:cxnSpLocks/>
          </p:cNvCxnSpPr>
          <p:nvPr userDrawn="1"/>
        </p:nvCxnSpPr>
        <p:spPr>
          <a:xfrm>
            <a:off x="310393" y="1268760"/>
            <a:ext cx="1152816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ASUS\Desktop\PPT\06  PPT\61清华大学\清华大学校徽LOGO.png">
            <a:extLst>
              <a:ext uri="{FF2B5EF4-FFF2-40B4-BE49-F238E27FC236}">
                <a16:creationId xmlns:a16="http://schemas.microsoft.com/office/drawing/2014/main" id="{DA2F44CC-C560-4290-9296-79A97C932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698" y="98036"/>
            <a:ext cx="1065705" cy="10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边形 15">
            <a:extLst>
              <a:ext uri="{FF2B5EF4-FFF2-40B4-BE49-F238E27FC236}">
                <a16:creationId xmlns:a16="http://schemas.microsoft.com/office/drawing/2014/main" id="{E26F6503-A9A5-4A8E-9DDC-9200CCC9D88E}"/>
              </a:ext>
            </a:extLst>
          </p:cNvPr>
          <p:cNvSpPr/>
          <p:nvPr userDrawn="1"/>
        </p:nvSpPr>
        <p:spPr>
          <a:xfrm flipH="1">
            <a:off x="11205393" y="5444784"/>
            <a:ext cx="986607" cy="504056"/>
          </a:xfrm>
          <a:prstGeom prst="homePlate">
            <a:avLst/>
          </a:prstGeom>
          <a:solidFill>
            <a:srgbClr val="019ED5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‹#›</a:t>
            </a:fld>
            <a:endParaRPr lang="zh-CN" altLang="en-US" kern="0" dirty="0">
              <a:solidFill>
                <a:sysClr val="window" lastClr="FFFFFF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CACFD17-E08F-4FE4-8A45-EC7A75499702}"/>
              </a:ext>
            </a:extLst>
          </p:cNvPr>
          <p:cNvSpPr/>
          <p:nvPr userDrawn="1"/>
        </p:nvSpPr>
        <p:spPr>
          <a:xfrm>
            <a:off x="0" y="6191074"/>
            <a:ext cx="12192000" cy="675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9" name="表格 3">
            <a:extLst>
              <a:ext uri="{FF2B5EF4-FFF2-40B4-BE49-F238E27FC236}">
                <a16:creationId xmlns:a16="http://schemas.microsoft.com/office/drawing/2014/main" id="{A001830F-3263-425C-A846-62AEE098999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7621493"/>
              </p:ext>
            </p:extLst>
          </p:nvPr>
        </p:nvGraphicFramePr>
        <p:xfrm>
          <a:off x="-2473" y="6191074"/>
          <a:ext cx="12192000" cy="675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11671432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7114255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97052228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2609299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9342877"/>
                    </a:ext>
                  </a:extLst>
                </a:gridCol>
              </a:tblGrid>
              <a:tr h="67531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Background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System Design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Evaluation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Conclusion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61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76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82A8-D6B6-4FDA-A495-4D437BAFBB60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D927-E55F-4D12-BD2D-8ABE6C912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AAB38-F5A3-43C5-844B-413AEF3C02AD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A7-01C9-499F-A740-DA0EEA530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8" r:id="rId3"/>
    <p:sldLayoutId id="2147483669" r:id="rId4"/>
    <p:sldLayoutId id="2147483666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109" y="1424416"/>
            <a:ext cx="8632882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BlueKey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Exploiting Bluetooth Low Energy for</a:t>
            </a:r>
            <a:b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Enhanced Physical-Layer Key Generation </a:t>
            </a:r>
            <a:endParaRPr lang="zh-CN" altLang="en-US" sz="28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84" y="4019570"/>
            <a:ext cx="72059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Yawen Zheng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Fan Dang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Zihao Yang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Jinyan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Jiang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Xu Wang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 Wang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Kebin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Liu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Xinlei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Chen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Yunhao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Liu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Tsinghua University,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Yanshan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University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4E3DC52-DA33-E85F-B538-53ACD85BA05F}"/>
              </a:ext>
            </a:extLst>
          </p:cNvPr>
          <p:cNvGrpSpPr/>
          <p:nvPr/>
        </p:nvGrpSpPr>
        <p:grpSpPr>
          <a:xfrm>
            <a:off x="0" y="1149196"/>
            <a:ext cx="2877954" cy="1504551"/>
            <a:chOff x="0" y="1149196"/>
            <a:chExt cx="2877954" cy="1504551"/>
          </a:xfrm>
        </p:grpSpPr>
        <p:sp>
          <p:nvSpPr>
            <p:cNvPr id="9" name="矩形 8"/>
            <p:cNvSpPr/>
            <p:nvPr/>
          </p:nvSpPr>
          <p:spPr>
            <a:xfrm>
              <a:off x="0" y="1149196"/>
              <a:ext cx="2877954" cy="1504551"/>
            </a:xfrm>
            <a:prstGeom prst="rect">
              <a:avLst/>
            </a:prstGeom>
            <a:solidFill>
              <a:srgbClr val="019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520" tIns="37760" rIns="75520" bIns="37760"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6BFF6FA-72A1-BFBE-0FC8-4D7C78839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57866"/>
              <a:ext cx="2875240" cy="6804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20CCE6A-68AF-4940-76B2-144A59D67D28}"/>
              </a:ext>
            </a:extLst>
          </p:cNvPr>
          <p:cNvGrpSpPr/>
          <p:nvPr/>
        </p:nvGrpSpPr>
        <p:grpSpPr>
          <a:xfrm>
            <a:off x="7286323" y="3810000"/>
            <a:ext cx="4905677" cy="1623584"/>
            <a:chOff x="7286323" y="3810000"/>
            <a:chExt cx="4905677" cy="1623584"/>
          </a:xfrm>
        </p:grpSpPr>
        <p:sp>
          <p:nvSpPr>
            <p:cNvPr id="7" name="矩形 6"/>
            <p:cNvSpPr/>
            <p:nvPr/>
          </p:nvSpPr>
          <p:spPr>
            <a:xfrm>
              <a:off x="7286323" y="4036421"/>
              <a:ext cx="4905677" cy="1200329"/>
            </a:xfrm>
            <a:prstGeom prst="rect">
              <a:avLst/>
            </a:prstGeom>
            <a:solidFill>
              <a:srgbClr val="019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4DC6067-FD4F-C5E7-3EBC-F727BFB89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0867" y="4210543"/>
              <a:ext cx="2345520" cy="85208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56B5688-06D5-92E9-BC1E-2B6BC67F2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022" y="4326314"/>
              <a:ext cx="2118114" cy="620541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8C58098-B73A-5C63-6B6C-12FA56657E95}"/>
                </a:ext>
              </a:extLst>
            </p:cNvPr>
            <p:cNvSpPr/>
            <p:nvPr/>
          </p:nvSpPr>
          <p:spPr>
            <a:xfrm>
              <a:off x="9799321" y="3810000"/>
              <a:ext cx="45719" cy="1623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B27D4B39-492E-230C-F1B1-84F7A284AF4B}"/>
              </a:ext>
            </a:extLst>
          </p:cNvPr>
          <p:cNvGrpSpPr/>
          <p:nvPr/>
        </p:nvGrpSpPr>
        <p:grpSpPr>
          <a:xfrm>
            <a:off x="4249581" y="1900838"/>
            <a:ext cx="2664429" cy="2031325"/>
            <a:chOff x="4222687" y="1900838"/>
            <a:chExt cx="2664429" cy="20313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81E733B-BA9A-91BA-8DD0-6A8A2C62B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0647" y="2440833"/>
              <a:ext cx="2361850" cy="66944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BC2533E-2BAF-685E-FAEB-521BC577A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0647" y="3355667"/>
              <a:ext cx="2656469" cy="576496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4630BF4-986B-9A0A-9BEC-81B7BD4EEC7A}"/>
                </a:ext>
              </a:extLst>
            </p:cNvPr>
            <p:cNvSpPr txBox="1"/>
            <p:nvPr/>
          </p:nvSpPr>
          <p:spPr>
            <a:xfrm>
              <a:off x="4222687" y="1900838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Ideally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62762C0-4AD6-5E74-EF1F-42CDD280ABF6}"/>
              </a:ext>
            </a:extLst>
          </p:cNvPr>
          <p:cNvSpPr txBox="1"/>
          <p:nvPr/>
        </p:nvSpPr>
        <p:spPr>
          <a:xfrm>
            <a:off x="7754995" y="1851978"/>
            <a:ext cx="3869505" cy="20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Reality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affected by multipath effects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(especially for narrow-band signals), carrier frequency offset (CFO), 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noise etc.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D7C7EA3-C402-5317-5623-AB3A38A4E6CD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BLE: Direction Finding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097AE9D-6B30-4703-B8AA-BD8A3851F26C}"/>
              </a:ext>
            </a:extLst>
          </p:cNvPr>
          <p:cNvSpPr txBox="1"/>
          <p:nvPr/>
        </p:nvSpPr>
        <p:spPr>
          <a:xfrm>
            <a:off x="401441" y="4607939"/>
            <a:ext cx="11223059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Although channel estimation is performed with direction-finding, 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the key exchange itself does not require high accuracy but only reciprocity.</a:t>
            </a:r>
            <a:endParaRPr lang="en-US" altLang="zh-CN" sz="2800" b="1" dirty="0">
              <a:solidFill>
                <a:schemeClr val="bg1"/>
              </a:solidFill>
              <a:highlight>
                <a:srgbClr val="019ED5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451C57C-8B6B-01A3-A31F-CC6340FE8C16}"/>
              </a:ext>
            </a:extLst>
          </p:cNvPr>
          <p:cNvGrpSpPr/>
          <p:nvPr/>
        </p:nvGrpSpPr>
        <p:grpSpPr>
          <a:xfrm>
            <a:off x="827420" y="1769356"/>
            <a:ext cx="2969288" cy="2312750"/>
            <a:chOff x="401441" y="1769356"/>
            <a:chExt cx="2969288" cy="231275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11BDA27-6C6B-C91A-919C-ED6FE8048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0801" b="10295"/>
            <a:stretch/>
          </p:blipFill>
          <p:spPr>
            <a:xfrm>
              <a:off x="401441" y="1769356"/>
              <a:ext cx="2969288" cy="231275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DACCE22-91C4-9869-B2A0-D0AD9161DD0C}"/>
                </a:ext>
              </a:extLst>
            </p:cNvPr>
            <p:cNvSpPr/>
            <p:nvPr/>
          </p:nvSpPr>
          <p:spPr>
            <a:xfrm>
              <a:off x="2465294" y="1769356"/>
              <a:ext cx="502024" cy="310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5E304E6-7FBF-62FF-A523-027CC1CCEA8C}"/>
                </a:ext>
              </a:extLst>
            </p:cNvPr>
            <p:cNvSpPr/>
            <p:nvPr/>
          </p:nvSpPr>
          <p:spPr>
            <a:xfrm>
              <a:off x="2823883" y="3768508"/>
              <a:ext cx="502024" cy="3104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21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9519E9A-79F4-1B45-47DF-79C36E52965B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Reverse Antenna Scheduling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C349DD6-17F1-5756-EF07-CCF3B8E2A75A}"/>
              </a:ext>
            </a:extLst>
          </p:cNvPr>
          <p:cNvGrpSpPr/>
          <p:nvPr/>
        </p:nvGrpSpPr>
        <p:grpSpPr>
          <a:xfrm>
            <a:off x="531414" y="3605299"/>
            <a:ext cx="11061729" cy="2326984"/>
            <a:chOff x="531414" y="3605299"/>
            <a:chExt cx="11061729" cy="232698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B3B4DBC-71DA-2FE8-234E-D874684AD002}"/>
                </a:ext>
              </a:extLst>
            </p:cNvPr>
            <p:cNvGrpSpPr/>
            <p:nvPr/>
          </p:nvGrpSpPr>
          <p:grpSpPr>
            <a:xfrm>
              <a:off x="531414" y="3605299"/>
              <a:ext cx="10761602" cy="2326984"/>
              <a:chOff x="531414" y="3605299"/>
              <a:chExt cx="10761602" cy="2326984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CD4B846-6501-D60C-5AA3-7B159EB64A25}"/>
                  </a:ext>
                </a:extLst>
              </p:cNvPr>
              <p:cNvSpPr/>
              <p:nvPr/>
            </p:nvSpPr>
            <p:spPr>
              <a:xfrm>
                <a:off x="6375684" y="4571568"/>
                <a:ext cx="4917332" cy="115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altLang="zh-CN" sz="16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 long as the antennas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are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scheduled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 a reversed manner, </a:t>
                </a:r>
                <a:r>
                  <a:rPr lang="en-US" altLang="zh-CN" sz="1600" b="0" i="0" dirty="0">
                    <a:solidFill>
                      <a:schemeClr val="bg1"/>
                    </a:solidFill>
                    <a:effectLst/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signal phase difference caused by CFO will be reciprocal</a:t>
                </a:r>
                <a:r>
                  <a:rPr lang="en-US" altLang="zh-CN" sz="16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06A57FE5-BDC1-7F06-0D11-E59E84412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14" y="3605299"/>
                <a:ext cx="5415602" cy="2326984"/>
              </a:xfrm>
              <a:prstGeom prst="rect">
                <a:avLst/>
              </a:prstGeom>
            </p:spPr>
          </p:pic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A2ACAD4-ECDF-F4F0-9176-854C70C9E9EF}"/>
                </a:ext>
              </a:extLst>
            </p:cNvPr>
            <p:cNvSpPr txBox="1"/>
            <p:nvPr/>
          </p:nvSpPr>
          <p:spPr>
            <a:xfrm>
              <a:off x="6375684" y="3754072"/>
              <a:ext cx="5217459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the value of ∆f is the same but with opposite signs. 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98637011-40FF-A95D-D1A8-C35BBFA76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381" y="1378257"/>
            <a:ext cx="4800603" cy="2050743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A690D4B6-8A98-C6CB-CCC0-338B588AF531}"/>
              </a:ext>
            </a:extLst>
          </p:cNvPr>
          <p:cNvGrpSpPr/>
          <p:nvPr/>
        </p:nvGrpSpPr>
        <p:grpSpPr>
          <a:xfrm>
            <a:off x="434331" y="1336973"/>
            <a:ext cx="6224636" cy="1915728"/>
            <a:chOff x="434331" y="1462506"/>
            <a:chExt cx="6224636" cy="1915728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CF22B28-4C97-36BE-D189-7C376F937403}"/>
                </a:ext>
              </a:extLst>
            </p:cNvPr>
            <p:cNvGrpSpPr/>
            <p:nvPr/>
          </p:nvGrpSpPr>
          <p:grpSpPr>
            <a:xfrm>
              <a:off x="434331" y="1593939"/>
              <a:ext cx="5941353" cy="1784295"/>
              <a:chOff x="434331" y="1378257"/>
              <a:chExt cx="5941353" cy="1784295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F37D83DC-C952-306B-C3DD-116031FF1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490" y="2756952"/>
                <a:ext cx="5881194" cy="405600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FAE47728-511B-33DC-A519-1E4B4BFE5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0217" y="1834695"/>
                <a:ext cx="2296799" cy="415378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14FE4F85-11B6-F268-7B6E-5613114B13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331" y="1804676"/>
                <a:ext cx="2748140" cy="475416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852BA8DE-FAAA-3B69-5253-ECB01EEC1A69}"/>
                  </a:ext>
                </a:extLst>
              </p:cNvPr>
              <p:cNvSpPr/>
              <p:nvPr/>
            </p:nvSpPr>
            <p:spPr>
              <a:xfrm>
                <a:off x="1192306" y="1816765"/>
                <a:ext cx="779929" cy="475416"/>
              </a:xfrm>
              <a:prstGeom prst="rect">
                <a:avLst/>
              </a:prstGeom>
              <a:noFill/>
              <a:ln w="38100">
                <a:solidFill>
                  <a:srgbClr val="019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77BF9D5-5640-EE2D-8D88-51B50C0B7A24}"/>
                  </a:ext>
                </a:extLst>
              </p:cNvPr>
              <p:cNvSpPr txBox="1"/>
              <p:nvPr/>
            </p:nvSpPr>
            <p:spPr>
              <a:xfrm>
                <a:off x="993807" y="1378257"/>
                <a:ext cx="11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19E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identical</a:t>
                </a:r>
                <a:endParaRPr lang="zh-CN" altLang="en-US" b="1" dirty="0">
                  <a:solidFill>
                    <a:srgbClr val="019E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CB465B04-6B9B-49E0-332B-37473BC3DDED}"/>
                  </a:ext>
                </a:extLst>
              </p:cNvPr>
              <p:cNvGrpSpPr/>
              <p:nvPr/>
            </p:nvGrpSpPr>
            <p:grpSpPr>
              <a:xfrm>
                <a:off x="2205318" y="1816765"/>
                <a:ext cx="1444899" cy="475416"/>
                <a:chOff x="2205318" y="1804676"/>
                <a:chExt cx="1444899" cy="475416"/>
              </a:xfrm>
            </p:grpSpPr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7BF2AF1B-B4E4-2AB7-D8F3-82BE7655ED90}"/>
                    </a:ext>
                  </a:extLst>
                </p:cNvPr>
                <p:cNvSpPr/>
                <p:nvPr/>
              </p:nvSpPr>
              <p:spPr>
                <a:xfrm>
                  <a:off x="2205318" y="1804676"/>
                  <a:ext cx="1057836" cy="475416"/>
                </a:xfrm>
                <a:prstGeom prst="rect">
                  <a:avLst/>
                </a:prstGeom>
                <a:noFill/>
                <a:ln w="38100">
                  <a:solidFill>
                    <a:srgbClr val="019ED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4" name="直接箭头连接符 13">
                  <a:extLst>
                    <a:ext uri="{FF2B5EF4-FFF2-40B4-BE49-F238E27FC236}">
                      <a16:creationId xmlns:a16="http://schemas.microsoft.com/office/drawing/2014/main" id="{314C8BD0-B8C0-BE2B-FAC7-958783B6998B}"/>
                    </a:ext>
                  </a:extLst>
                </p:cNvPr>
                <p:cNvCxnSpPr>
                  <a:stCxn id="12" idx="3"/>
                  <a:endCxn id="20" idx="1"/>
                </p:cNvCxnSpPr>
                <p:nvPr/>
              </p:nvCxnSpPr>
              <p:spPr>
                <a:xfrm>
                  <a:off x="3263154" y="2042384"/>
                  <a:ext cx="387063" cy="0"/>
                </a:xfrm>
                <a:prstGeom prst="straightConnector1">
                  <a:avLst/>
                </a:prstGeom>
                <a:ln w="38100">
                  <a:solidFill>
                    <a:srgbClr val="019ED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F917A65-8F61-2B36-5207-74507F9D62A5}"/>
                  </a:ext>
                </a:extLst>
              </p:cNvPr>
              <p:cNvSpPr/>
              <p:nvPr/>
            </p:nvSpPr>
            <p:spPr>
              <a:xfrm>
                <a:off x="5247930" y="1771679"/>
                <a:ext cx="387063" cy="475416"/>
              </a:xfrm>
              <a:prstGeom prst="rect">
                <a:avLst/>
              </a:prstGeom>
              <a:noFill/>
              <a:ln w="38100">
                <a:solidFill>
                  <a:srgbClr val="019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E4F83162-2B4B-3AF8-71EB-D05E0DB26EFB}"/>
                  </a:ext>
                </a:extLst>
              </p:cNvPr>
              <p:cNvCxnSpPr>
                <a:cxnSpLocks/>
                <a:stCxn id="16" idx="2"/>
              </p:cNvCxnSpPr>
              <p:nvPr/>
            </p:nvCxnSpPr>
            <p:spPr>
              <a:xfrm>
                <a:off x="5441462" y="2247095"/>
                <a:ext cx="0" cy="509857"/>
              </a:xfrm>
              <a:prstGeom prst="straightConnector1">
                <a:avLst/>
              </a:prstGeom>
              <a:ln w="38100">
                <a:solidFill>
                  <a:srgbClr val="019E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F1D5232-22E1-9DA0-076F-61399E850FB8}"/>
                </a:ext>
              </a:extLst>
            </p:cNvPr>
            <p:cNvSpPr txBox="1"/>
            <p:nvPr/>
          </p:nvSpPr>
          <p:spPr>
            <a:xfrm>
              <a:off x="5533033" y="1462506"/>
              <a:ext cx="1125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switching </a:t>
              </a:r>
            </a:p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interval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F27B1E1-3881-8E7F-8A68-045E966CDCB1}"/>
                </a:ext>
              </a:extLst>
            </p:cNvPr>
            <p:cNvSpPr txBox="1"/>
            <p:nvPr/>
          </p:nvSpPr>
          <p:spPr>
            <a:xfrm>
              <a:off x="434331" y="2610266"/>
              <a:ext cx="26673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Carrier frequency offset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7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C757E2F4-36E9-9976-1EF7-8953DA4AEE82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Noise Subspace Maximizing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9609D0-D455-96BD-7015-55C1E9A9D481}"/>
              </a:ext>
            </a:extLst>
          </p:cNvPr>
          <p:cNvGrpSpPr/>
          <p:nvPr/>
        </p:nvGrpSpPr>
        <p:grpSpPr>
          <a:xfrm>
            <a:off x="203800" y="1633966"/>
            <a:ext cx="10642411" cy="1632878"/>
            <a:chOff x="203800" y="1633966"/>
            <a:chExt cx="10642411" cy="1632878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EB592A3-A1BB-3D51-55B4-996F3A431D7E}"/>
                </a:ext>
              </a:extLst>
            </p:cNvPr>
            <p:cNvSpPr txBox="1"/>
            <p:nvPr/>
          </p:nvSpPr>
          <p:spPr>
            <a:xfrm>
              <a:off x="437827" y="1633966"/>
              <a:ext cx="8621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classic MUSIC algorithm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suitable for </a:t>
              </a:r>
              <a:r>
                <a:rPr lang="en-US" altLang="zh-CN" dirty="0">
                  <a:solidFill>
                    <a:schemeClr val="bg1"/>
                  </a:solidFill>
                  <a:highlight>
                    <a:srgbClr val="019ED5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incoherent</a:t>
              </a:r>
              <a:r>
                <a:rPr lang="zh-CN" altLang="en-US" dirty="0">
                  <a:solidFill>
                    <a:schemeClr val="bg1"/>
                  </a:solidFill>
                  <a:highlight>
                    <a:srgbClr val="019ED5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highlight>
                    <a:srgbClr val="019ED5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signal sources</a:t>
              </a:r>
              <a:r>
                <a:rPr lang="zh-CN" altLang="en-US" dirty="0">
                  <a:solidFill>
                    <a:schemeClr val="bg1"/>
                  </a:solidFill>
                  <a:highlight>
                    <a:srgbClr val="019ED5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dirty="0">
                <a:solidFill>
                  <a:schemeClr val="bg1"/>
                </a:solidFill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0EBD4EBE-D69C-8864-F874-47023BB43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219" b="43976"/>
            <a:stretch/>
          </p:blipFill>
          <p:spPr>
            <a:xfrm>
              <a:off x="203800" y="2099733"/>
              <a:ext cx="3520043" cy="654810"/>
            </a:xfrm>
            <a:prstGeom prst="rect">
              <a:avLst/>
            </a:prstGeom>
          </p:spPr>
        </p:pic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5DA6FF4-6459-5A89-B7D8-D2D93B520C1C}"/>
                </a:ext>
              </a:extLst>
            </p:cNvPr>
            <p:cNvGrpSpPr/>
            <p:nvPr/>
          </p:nvGrpSpPr>
          <p:grpSpPr>
            <a:xfrm>
              <a:off x="3362418" y="1971169"/>
              <a:ext cx="3520043" cy="654810"/>
              <a:chOff x="3733800" y="2029244"/>
              <a:chExt cx="3520043" cy="671477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B039E2BE-F126-5363-3C05-672E810BBB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8156"/>
              <a:stretch/>
            </p:blipFill>
            <p:spPr>
              <a:xfrm>
                <a:off x="3733800" y="2029244"/>
                <a:ext cx="3520043" cy="671477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E747C05-D4D7-E639-4B60-2F91C8B23C5C}"/>
                  </a:ext>
                </a:extLst>
              </p:cNvPr>
              <p:cNvSpPr/>
              <p:nvPr/>
            </p:nvSpPr>
            <p:spPr>
              <a:xfrm>
                <a:off x="3733800" y="2037578"/>
                <a:ext cx="2362200" cy="2625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78E8C1E-2D0F-AF5D-581F-DF60E7516C66}"/>
                </a:ext>
              </a:extLst>
            </p:cNvPr>
            <p:cNvSpPr txBox="1"/>
            <p:nvPr/>
          </p:nvSpPr>
          <p:spPr>
            <a:xfrm>
              <a:off x="437825" y="2895393"/>
              <a:ext cx="11806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N&gt;m&gt;n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778E445-460F-B70B-A9F3-2B8547981B62}"/>
                </a:ext>
              </a:extLst>
            </p:cNvPr>
            <p:cNvSpPr txBox="1"/>
            <p:nvPr/>
          </p:nvSpPr>
          <p:spPr>
            <a:xfrm>
              <a:off x="1582010" y="2928290"/>
              <a:ext cx="78044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0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with a sample size of </a:t>
              </a:r>
              <a:r>
                <a:rPr lang="en-US" altLang="zh-CN" sz="1600" b="1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N,</a:t>
              </a:r>
              <a:r>
                <a:rPr lang="en-US" altLang="zh-CN" sz="1600" b="0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 an array of </a:t>
              </a:r>
              <a:r>
                <a:rPr lang="en-US" altLang="zh-CN" sz="1600" b="1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r>
                <a:rPr lang="en-US" altLang="zh-CN" sz="1600" b="0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 antennas, and </a:t>
              </a:r>
              <a:r>
                <a:rPr lang="en-US" altLang="zh-CN" sz="1600" b="1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n </a:t>
              </a:r>
              <a:r>
                <a:rPr lang="en-US" altLang="zh-CN" sz="1600" b="0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signal sources</a:t>
              </a:r>
              <a:endParaRPr lang="zh-CN" altLang="en-US" sz="1600" dirty="0"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0AE6647E-9BAA-188F-9268-C7EF0A8F89A0}"/>
                </a:ext>
              </a:extLst>
            </p:cNvPr>
            <p:cNvGrpSpPr/>
            <p:nvPr/>
          </p:nvGrpSpPr>
          <p:grpSpPr>
            <a:xfrm>
              <a:off x="9022522" y="1694875"/>
              <a:ext cx="1823689" cy="1521133"/>
              <a:chOff x="9022522" y="1694875"/>
              <a:chExt cx="1823689" cy="1521133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7A42A2A-1A3A-3DE5-1C51-ECA188C5CF8C}"/>
                  </a:ext>
                </a:extLst>
              </p:cNvPr>
              <p:cNvSpPr/>
              <p:nvPr/>
            </p:nvSpPr>
            <p:spPr>
              <a:xfrm rot="20870078">
                <a:off x="9882786" y="1694875"/>
                <a:ext cx="276294" cy="276294"/>
              </a:xfrm>
              <a:prstGeom prst="ellipse">
                <a:avLst/>
              </a:prstGeom>
              <a:solidFill>
                <a:srgbClr val="01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6E259AE5-D9A1-1AF1-F579-2CC4D048160D}"/>
                  </a:ext>
                </a:extLst>
              </p:cNvPr>
              <p:cNvSpPr/>
              <p:nvPr/>
            </p:nvSpPr>
            <p:spPr>
              <a:xfrm rot="20044301">
                <a:off x="9022522" y="2425645"/>
                <a:ext cx="276294" cy="276294"/>
              </a:xfrm>
              <a:prstGeom prst="ellipse">
                <a:avLst/>
              </a:prstGeom>
              <a:solidFill>
                <a:srgbClr val="01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CDE2E740-2CE9-ED4A-1FBB-2B4D12BAC23C}"/>
                  </a:ext>
                </a:extLst>
              </p:cNvPr>
              <p:cNvSpPr/>
              <p:nvPr/>
            </p:nvSpPr>
            <p:spPr>
              <a:xfrm rot="20829718">
                <a:off x="10569917" y="2235306"/>
                <a:ext cx="276294" cy="276294"/>
              </a:xfrm>
              <a:prstGeom prst="ellipse">
                <a:avLst/>
              </a:prstGeom>
              <a:solidFill>
                <a:srgbClr val="01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01F1B18E-650C-8EDD-3CF4-5F3ACB6EBE3D}"/>
                  </a:ext>
                </a:extLst>
              </p:cNvPr>
              <p:cNvSpPr/>
              <p:nvPr/>
            </p:nvSpPr>
            <p:spPr>
              <a:xfrm>
                <a:off x="10159080" y="2939714"/>
                <a:ext cx="276294" cy="27629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AE808119-4324-5353-BC9D-265298A41F9B}"/>
                  </a:ext>
                </a:extLst>
              </p:cNvPr>
              <p:cNvCxnSpPr>
                <a:cxnSpLocks/>
                <a:stCxn id="11" idx="5"/>
                <a:endCxn id="13" idx="0"/>
              </p:cNvCxnSpPr>
              <p:nvPr/>
            </p:nvCxnSpPr>
            <p:spPr>
              <a:xfrm>
                <a:off x="9291234" y="2608932"/>
                <a:ext cx="1005993" cy="330782"/>
              </a:xfrm>
              <a:prstGeom prst="straightConnector1">
                <a:avLst/>
              </a:prstGeom>
              <a:ln w="38100">
                <a:solidFill>
                  <a:srgbClr val="019E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CD36A2CB-8772-F83E-CBE9-81A0DF384B2D}"/>
                  </a:ext>
                </a:extLst>
              </p:cNvPr>
              <p:cNvCxnSpPr>
                <a:cxnSpLocks/>
                <a:stCxn id="10" idx="4"/>
                <a:endCxn id="13" idx="0"/>
              </p:cNvCxnSpPr>
              <p:nvPr/>
            </p:nvCxnSpPr>
            <p:spPr>
              <a:xfrm>
                <a:off x="10050045" y="1968067"/>
                <a:ext cx="247182" cy="971647"/>
              </a:xfrm>
              <a:prstGeom prst="straightConnector1">
                <a:avLst/>
              </a:prstGeom>
              <a:ln w="38100">
                <a:solidFill>
                  <a:srgbClr val="019E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id="{B673E7C6-2DAF-39EF-72CE-1D69B02341D9}"/>
                  </a:ext>
                </a:extLst>
              </p:cNvPr>
              <p:cNvCxnSpPr>
                <a:cxnSpLocks/>
                <a:stCxn id="12" idx="3"/>
                <a:endCxn id="13" idx="0"/>
              </p:cNvCxnSpPr>
              <p:nvPr/>
            </p:nvCxnSpPr>
            <p:spPr>
              <a:xfrm flipH="1">
                <a:off x="10297227" y="2490401"/>
                <a:ext cx="337299" cy="449313"/>
              </a:xfrm>
              <a:prstGeom prst="straightConnector1">
                <a:avLst/>
              </a:prstGeom>
              <a:ln w="38100">
                <a:solidFill>
                  <a:srgbClr val="019E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6B86D82-F7E1-F02B-1431-B432833D4ED7}"/>
              </a:ext>
            </a:extLst>
          </p:cNvPr>
          <p:cNvGrpSpPr/>
          <p:nvPr/>
        </p:nvGrpSpPr>
        <p:grpSpPr>
          <a:xfrm>
            <a:off x="437826" y="3903471"/>
            <a:ext cx="10475978" cy="1762158"/>
            <a:chOff x="437826" y="3903471"/>
            <a:chExt cx="10475978" cy="176215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743E84D-93F1-D5DC-B7DB-9CC5652C7A07}"/>
                </a:ext>
              </a:extLst>
            </p:cNvPr>
            <p:cNvSpPr/>
            <p:nvPr/>
          </p:nvSpPr>
          <p:spPr>
            <a:xfrm>
              <a:off x="437826" y="3903471"/>
              <a:ext cx="81836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for superposition of </a:t>
              </a:r>
              <a:r>
                <a:rPr lang="en-US" altLang="zh-CN" dirty="0">
                  <a:solidFill>
                    <a:schemeClr val="bg1"/>
                  </a:solidFill>
                  <a:highlight>
                    <a:srgbClr val="019ED5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coherent signals in multipath propagation</a:t>
              </a:r>
            </a:p>
          </p:txBody>
        </p: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92168981-7FAD-748E-490E-1DFEF4847997}"/>
                </a:ext>
              </a:extLst>
            </p:cNvPr>
            <p:cNvGrpSpPr/>
            <p:nvPr/>
          </p:nvGrpSpPr>
          <p:grpSpPr>
            <a:xfrm>
              <a:off x="9456375" y="4165367"/>
              <a:ext cx="1457429" cy="1500262"/>
              <a:chOff x="9022522" y="3974836"/>
              <a:chExt cx="1457429" cy="1500262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B2D89CBD-CF82-8372-A765-4E0742E0BAD0}"/>
                  </a:ext>
                </a:extLst>
              </p:cNvPr>
              <p:cNvSpPr/>
              <p:nvPr/>
            </p:nvSpPr>
            <p:spPr>
              <a:xfrm rot="19975862">
                <a:off x="9490432" y="4134656"/>
                <a:ext cx="276294" cy="276294"/>
              </a:xfrm>
              <a:prstGeom prst="ellipse">
                <a:avLst/>
              </a:prstGeom>
              <a:solidFill>
                <a:srgbClr val="019ED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CE730234-6DD9-700B-B3E0-F6FA3F8D5632}"/>
                  </a:ext>
                </a:extLst>
              </p:cNvPr>
              <p:cNvSpPr/>
              <p:nvPr/>
            </p:nvSpPr>
            <p:spPr>
              <a:xfrm>
                <a:off x="9846174" y="5198804"/>
                <a:ext cx="276294" cy="27629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4" name="直接箭头连接符 53">
                <a:extLst>
                  <a:ext uri="{FF2B5EF4-FFF2-40B4-BE49-F238E27FC236}">
                    <a16:creationId xmlns:a16="http://schemas.microsoft.com/office/drawing/2014/main" id="{2C83F88D-D4A8-570E-75EF-BE8B8B0A60BF}"/>
                  </a:ext>
                </a:extLst>
              </p:cNvPr>
              <p:cNvCxnSpPr>
                <a:cxnSpLocks/>
                <a:stCxn id="47" idx="4"/>
                <a:endCxn id="52" idx="0"/>
              </p:cNvCxnSpPr>
              <p:nvPr/>
            </p:nvCxnSpPr>
            <p:spPr>
              <a:xfrm>
                <a:off x="9691445" y="4395817"/>
                <a:ext cx="292876" cy="802987"/>
              </a:xfrm>
              <a:prstGeom prst="straightConnector1">
                <a:avLst/>
              </a:prstGeom>
              <a:ln w="38100">
                <a:solidFill>
                  <a:srgbClr val="019E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EAAE4FED-183B-538E-6BBB-88D1C1FE14F2}"/>
                  </a:ext>
                </a:extLst>
              </p:cNvPr>
              <p:cNvCxnSpPr/>
              <p:nvPr/>
            </p:nvCxnSpPr>
            <p:spPr>
              <a:xfrm>
                <a:off x="9022522" y="4907560"/>
                <a:ext cx="235832" cy="369115"/>
              </a:xfrm>
              <a:prstGeom prst="line">
                <a:avLst/>
              </a:prstGeom>
              <a:ln w="7620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F368C533-0B83-A273-E8A6-0FCF76BA5068}"/>
                  </a:ext>
                </a:extLst>
              </p:cNvPr>
              <p:cNvCxnSpPr>
                <a:endCxn id="52" idx="0"/>
              </p:cNvCxnSpPr>
              <p:nvPr/>
            </p:nvCxnSpPr>
            <p:spPr>
              <a:xfrm>
                <a:off x="9127222" y="5083728"/>
                <a:ext cx="857099" cy="115076"/>
              </a:xfrm>
              <a:prstGeom prst="straightConnector1">
                <a:avLst/>
              </a:prstGeom>
              <a:ln w="38100">
                <a:solidFill>
                  <a:srgbClr val="019E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56FAD6F6-5F87-A083-A674-B8641ADCBA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7725" y="3974836"/>
                <a:ext cx="382226" cy="309163"/>
              </a:xfrm>
              <a:prstGeom prst="line">
                <a:avLst/>
              </a:prstGeom>
              <a:ln w="76200">
                <a:solidFill>
                  <a:srgbClr val="7F7F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>
                <a:extLst>
                  <a:ext uri="{FF2B5EF4-FFF2-40B4-BE49-F238E27FC236}">
                    <a16:creationId xmlns:a16="http://schemas.microsoft.com/office/drawing/2014/main" id="{32883020-A9A9-8C96-2B55-29EC309025EE}"/>
                  </a:ext>
                </a:extLst>
              </p:cNvPr>
              <p:cNvCxnSpPr>
                <a:cxnSpLocks/>
                <a:endCxn id="52" idx="0"/>
              </p:cNvCxnSpPr>
              <p:nvPr/>
            </p:nvCxnSpPr>
            <p:spPr>
              <a:xfrm flipH="1">
                <a:off x="9984321" y="4166364"/>
                <a:ext cx="312906" cy="1032440"/>
              </a:xfrm>
              <a:prstGeom prst="straightConnector1">
                <a:avLst/>
              </a:prstGeom>
              <a:ln w="38100">
                <a:solidFill>
                  <a:srgbClr val="019E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2A73DA4E-A412-CA7B-4973-D41B62714922}"/>
                  </a:ext>
                </a:extLst>
              </p:cNvPr>
              <p:cNvCxnSpPr>
                <a:stCxn id="47" idx="4"/>
              </p:cNvCxnSpPr>
              <p:nvPr/>
            </p:nvCxnSpPr>
            <p:spPr>
              <a:xfrm flipH="1">
                <a:off x="9140438" y="4395817"/>
                <a:ext cx="551007" cy="687911"/>
              </a:xfrm>
              <a:prstGeom prst="line">
                <a:avLst/>
              </a:prstGeom>
              <a:ln w="38100">
                <a:solidFill>
                  <a:srgbClr val="019E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DF86B721-35BA-58A6-CDB2-C6B0B1D2F014}"/>
                  </a:ext>
                </a:extLst>
              </p:cNvPr>
              <p:cNvCxnSpPr>
                <a:stCxn id="47" idx="4"/>
              </p:cNvCxnSpPr>
              <p:nvPr/>
            </p:nvCxnSpPr>
            <p:spPr>
              <a:xfrm flipV="1">
                <a:off x="9691445" y="4166364"/>
                <a:ext cx="597393" cy="229453"/>
              </a:xfrm>
              <a:prstGeom prst="line">
                <a:avLst/>
              </a:prstGeom>
              <a:ln w="38100">
                <a:solidFill>
                  <a:srgbClr val="019E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DEF05323-A2C9-5072-B738-F81BF336841D}"/>
              </a:ext>
            </a:extLst>
          </p:cNvPr>
          <p:cNvGrpSpPr/>
          <p:nvPr/>
        </p:nvGrpSpPr>
        <p:grpSpPr>
          <a:xfrm>
            <a:off x="437825" y="4485680"/>
            <a:ext cx="8724639" cy="669171"/>
            <a:chOff x="437825" y="4485680"/>
            <a:chExt cx="7548084" cy="66917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D8E3124-5E4F-FD17-F323-FF2BF716EDCA}"/>
                </a:ext>
              </a:extLst>
            </p:cNvPr>
            <p:cNvGrpSpPr/>
            <p:nvPr/>
          </p:nvGrpSpPr>
          <p:grpSpPr>
            <a:xfrm>
              <a:off x="437825" y="4485680"/>
              <a:ext cx="4414651" cy="669171"/>
              <a:chOff x="437825" y="2831565"/>
              <a:chExt cx="4414651" cy="669171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D6083D67-9460-B188-CC3B-C31AC6C6D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4760" y="2831565"/>
                <a:ext cx="1627716" cy="669171"/>
              </a:xfrm>
              <a:prstGeom prst="rect">
                <a:avLst/>
              </a:prstGeom>
            </p:spPr>
          </p:pic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A8B0CDB2-E693-BB06-E755-69967D0BDB05}"/>
                  </a:ext>
                </a:extLst>
              </p:cNvPr>
              <p:cNvSpPr/>
              <p:nvPr/>
            </p:nvSpPr>
            <p:spPr>
              <a:xfrm>
                <a:off x="437825" y="2981485"/>
                <a:ext cx="305199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Solution</a:t>
                </a:r>
                <a:r>
                  <a:rPr lang="en-US" altLang="zh-CN" sz="1600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1: Time of Flight (</a:t>
                </a:r>
                <a:r>
                  <a:rPr lang="en-US" altLang="zh-CN" sz="1600" b="0" i="0" dirty="0" err="1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ToF</a:t>
                </a:r>
                <a:r>
                  <a:rPr lang="en-US" altLang="zh-CN" sz="1600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endParaRPr lang="en-US" altLang="zh-CN" sz="1600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E03B8467-C489-BB38-402A-7455D90D27FC}"/>
                </a:ext>
              </a:extLst>
            </p:cNvPr>
            <p:cNvSpPr txBox="1"/>
            <p:nvPr/>
          </p:nvSpPr>
          <p:spPr>
            <a:xfrm>
              <a:off x="4859734" y="4631135"/>
              <a:ext cx="31261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Narrow bandwidth, low resolution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32453B0-764D-E2B3-A4F5-CAF9E7744A91}"/>
              </a:ext>
            </a:extLst>
          </p:cNvPr>
          <p:cNvGrpSpPr/>
          <p:nvPr/>
        </p:nvGrpSpPr>
        <p:grpSpPr>
          <a:xfrm>
            <a:off x="437826" y="5336951"/>
            <a:ext cx="8724639" cy="369332"/>
            <a:chOff x="437826" y="5336951"/>
            <a:chExt cx="7235881" cy="369332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2296FDC-0FC2-54FC-F238-ABCCA04B991E}"/>
                </a:ext>
              </a:extLst>
            </p:cNvPr>
            <p:cNvGrpSpPr/>
            <p:nvPr/>
          </p:nvGrpSpPr>
          <p:grpSpPr>
            <a:xfrm>
              <a:off x="437826" y="5336951"/>
              <a:ext cx="4807537" cy="369332"/>
              <a:chOff x="437826" y="3210091"/>
              <a:chExt cx="4807537" cy="369332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7BE20029-00A2-BD23-54F5-5FDAEA886B3D}"/>
                  </a:ext>
                </a:extLst>
              </p:cNvPr>
              <p:cNvSpPr/>
              <p:nvPr/>
            </p:nvSpPr>
            <p:spPr>
              <a:xfrm>
                <a:off x="437826" y="3240869"/>
                <a:ext cx="399995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Solution 2: Spatial </a:t>
                </a:r>
                <a:r>
                  <a:rPr lang="en-US" altLang="zh-CN" sz="1600" dirty="0"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r>
                  <a:rPr lang="en-US" altLang="zh-CN" sz="1600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moothing algorithms</a:t>
                </a:r>
                <a:endParaRPr lang="en-US" altLang="zh-CN" sz="1600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26D8496-673C-6AA9-85B6-1CF59B4704C5}"/>
                  </a:ext>
                </a:extLst>
              </p:cNvPr>
              <p:cNvSpPr/>
              <p:nvPr/>
            </p:nvSpPr>
            <p:spPr>
              <a:xfrm>
                <a:off x="4117706" y="3210091"/>
                <a:ext cx="1127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N&gt;m&gt;2i+j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43D83E08-8F1B-085E-BAAB-901ECF39F7AD}"/>
                </a:ext>
              </a:extLst>
            </p:cNvPr>
            <p:cNvSpPr txBox="1"/>
            <p:nvPr/>
          </p:nvSpPr>
          <p:spPr>
            <a:xfrm>
              <a:off x="5498375" y="5355198"/>
              <a:ext cx="21753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Larger antenna array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4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0EC45BB-4451-0B7B-B4B1-B7519077C650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Noise Subspace Maximizing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2AAB8E-8491-2C2D-F7AA-74D4862FB6AE}"/>
              </a:ext>
            </a:extLst>
          </p:cNvPr>
          <p:cNvSpPr txBox="1"/>
          <p:nvPr/>
        </p:nvSpPr>
        <p:spPr>
          <a:xfrm>
            <a:off x="872067" y="5124339"/>
            <a:ext cx="10091768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eigenvectors corresponding to the </a:t>
            </a: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non-dominant eigenvalues</a:t>
            </a: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19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the noise subspace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36A522-7725-4BA7-2432-F00BE7EA82F3}"/>
              </a:ext>
            </a:extLst>
          </p:cNvPr>
          <p:cNvSpPr txBox="1"/>
          <p:nvPr/>
        </p:nvSpPr>
        <p:spPr>
          <a:xfrm>
            <a:off x="872066" y="1557291"/>
            <a:ext cx="10091769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classic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MUSIC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algorithm: eigenvalue decomposition on Rx, with eigenvalues in descending order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FFFF"/>
                </a:solidFill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the first n’s eigenvectors </a:t>
            </a:r>
            <a:r>
              <a:rPr lang="zh-CN" altLang="en-US" sz="1600" b="1" dirty="0">
                <a:solidFill>
                  <a:srgbClr val="019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→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signal subspace			others’</a:t>
            </a:r>
            <a:r>
              <a:rPr lang="zh-CN" altLang="en-US" sz="1600" b="1" dirty="0">
                <a:solidFill>
                  <a:srgbClr val="019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noise subspace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990A10E-51F5-8F28-486A-CBC7D90FEF8F}"/>
              </a:ext>
            </a:extLst>
          </p:cNvPr>
          <p:cNvGrpSpPr/>
          <p:nvPr/>
        </p:nvGrpSpPr>
        <p:grpSpPr>
          <a:xfrm>
            <a:off x="991533" y="2615937"/>
            <a:ext cx="10208934" cy="3426218"/>
            <a:chOff x="991533" y="2615937"/>
            <a:chExt cx="10208934" cy="342621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41D35EB-8915-6926-D43A-FF66AB4EBFD8}"/>
                </a:ext>
              </a:extLst>
            </p:cNvPr>
            <p:cNvGrpSpPr/>
            <p:nvPr/>
          </p:nvGrpSpPr>
          <p:grpSpPr>
            <a:xfrm>
              <a:off x="991533" y="2615937"/>
              <a:ext cx="10208934" cy="2344251"/>
              <a:chOff x="956798" y="2615937"/>
              <a:chExt cx="10208934" cy="2344251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1186590-4398-2F67-25C7-B60E1B484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798" y="2615937"/>
                <a:ext cx="9246765" cy="2344251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4911B0CE-6F49-7782-7C02-30EA120B3F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86399" y="3462668"/>
                <a:ext cx="1079333" cy="541153"/>
              </a:xfrm>
              <a:prstGeom prst="rect">
                <a:avLst/>
              </a:prstGeom>
            </p:spPr>
          </p:pic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D24629C-D40C-FF01-BEE3-44AD12D95A9A}"/>
                </a:ext>
              </a:extLst>
            </p:cNvPr>
            <p:cNvSpPr txBox="1"/>
            <p:nvPr/>
          </p:nvSpPr>
          <p:spPr>
            <a:xfrm>
              <a:off x="1889692" y="5583247"/>
              <a:ext cx="8056516" cy="4589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rgbClr val="019ED5"/>
                  </a:solidFill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stable and reciprocal</a:t>
              </a:r>
              <a:r>
                <a:rPr lang="en-US" altLang="zh-CN" b="1" i="0" dirty="0">
                  <a:solidFill>
                    <a:srgbClr val="019ED5"/>
                  </a:solidFill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 spatial spectrum under low SNR conditions</a:t>
              </a:r>
              <a:endParaRPr lang="en-US" altLang="zh-CN" b="0" i="0" dirty="0">
                <a:solidFill>
                  <a:srgbClr val="019ED5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5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0A504852-1A18-01BD-0A55-081C79B85499}"/>
              </a:ext>
            </a:extLst>
          </p:cNvPr>
          <p:cNvGrpSpPr/>
          <p:nvPr/>
        </p:nvGrpSpPr>
        <p:grpSpPr>
          <a:xfrm>
            <a:off x="826309" y="1349000"/>
            <a:ext cx="11105715" cy="3726660"/>
            <a:chOff x="425601" y="232454"/>
            <a:chExt cx="11105715" cy="372666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FBA3642-1022-6150-D3AC-066C46C3EC0B}"/>
                </a:ext>
              </a:extLst>
            </p:cNvPr>
            <p:cNvGrpSpPr/>
            <p:nvPr/>
          </p:nvGrpSpPr>
          <p:grpSpPr>
            <a:xfrm>
              <a:off x="425601" y="232454"/>
              <a:ext cx="11105715" cy="3217604"/>
              <a:chOff x="425601" y="232454"/>
              <a:chExt cx="11105715" cy="3217604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755F75CC-A74F-612B-D809-09242C3197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681" y="1449628"/>
                <a:ext cx="4491631" cy="2000430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871FDDB-4158-8299-E5FC-E3B47AEDC1AE}"/>
                  </a:ext>
                </a:extLst>
              </p:cNvPr>
              <p:cNvSpPr/>
              <p:nvPr/>
            </p:nvSpPr>
            <p:spPr>
              <a:xfrm>
                <a:off x="425601" y="232454"/>
                <a:ext cx="11105715" cy="87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errors are not eliminated,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but </a:t>
                </a:r>
                <a:r>
                  <a:rPr lang="en-US" altLang="zh-CN" b="0" i="0" dirty="0">
                    <a:solidFill>
                      <a:schemeClr val="bg1"/>
                    </a:solidFill>
                    <a:effectLst/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reciprocity of </a:t>
                </a:r>
                <a:r>
                  <a:rPr lang="en-US" altLang="zh-CN" b="0" i="0" dirty="0" err="1">
                    <a:solidFill>
                      <a:schemeClr val="bg1"/>
                    </a:solidFill>
                    <a:effectLst/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AoA</a:t>
                </a:r>
                <a:r>
                  <a:rPr lang="en-US" altLang="zh-CN" b="0" i="0" dirty="0">
                    <a:solidFill>
                      <a:schemeClr val="bg1"/>
                    </a:solidFill>
                    <a:effectLst/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lang="en-US" altLang="zh-CN" b="0" i="0" dirty="0" err="1">
                    <a:solidFill>
                      <a:schemeClr val="bg1"/>
                    </a:solidFill>
                    <a:effectLst/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AoD</a:t>
                </a:r>
                <a:r>
                  <a:rPr lang="en-US" altLang="zh-CN" b="0" i="0" dirty="0">
                    <a:solidFill>
                      <a:schemeClr val="bg1"/>
                    </a:solidFill>
                    <a:effectLst/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erroneous estimation is improved</a:t>
                </a:r>
                <a:r>
                  <a:rPr lang="en-US" altLang="zh-CN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en-US" altLang="zh-CN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4774FAD-E0EF-21B6-B52C-89E1550DE9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8806"/>
            <a:stretch/>
          </p:blipFill>
          <p:spPr>
            <a:xfrm>
              <a:off x="7397989" y="1292179"/>
              <a:ext cx="3177996" cy="2666935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1F557FCB-DDA5-8F23-F804-0BDB641C273B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Reciprocal 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DoA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errors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7F7AD247-1020-2020-3CEE-90EDF5795919}"/>
              </a:ext>
            </a:extLst>
          </p:cNvPr>
          <p:cNvSpPr txBox="1">
            <a:spLocks/>
          </p:cNvSpPr>
          <p:nvPr/>
        </p:nvSpPr>
        <p:spPr>
          <a:xfrm>
            <a:off x="820788" y="5044284"/>
            <a:ext cx="10492671" cy="916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8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Evaluation Metric</a:t>
            </a:r>
            <a:r>
              <a:rPr lang="zh-CN" altLang="en-US" sz="18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b="1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BMR (Bit Mismatch Rate)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18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at which the raw bits generated between two devices do not match.</a:t>
            </a:r>
            <a:endParaRPr lang="zh-CN" altLang="en-US" dirty="0"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EE1E0F-FD13-CAD7-37A4-267E069757D7}"/>
              </a:ext>
            </a:extLst>
          </p:cNvPr>
          <p:cNvSpPr txBox="1"/>
          <p:nvPr/>
        </p:nvSpPr>
        <p:spPr>
          <a:xfrm>
            <a:off x="6379166" y="5080331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Correctness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22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EF60F3A-4167-FDD1-D86C-5FDBEB0E4123}"/>
              </a:ext>
            </a:extLst>
          </p:cNvPr>
          <p:cNvGrpSpPr/>
          <p:nvPr/>
        </p:nvGrpSpPr>
        <p:grpSpPr>
          <a:xfrm>
            <a:off x="867168" y="1445019"/>
            <a:ext cx="10994813" cy="3570764"/>
            <a:chOff x="425600" y="3252105"/>
            <a:chExt cx="10994813" cy="357076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8F9DC80-0B92-66DE-DC6C-3A212530A964}"/>
                </a:ext>
              </a:extLst>
            </p:cNvPr>
            <p:cNvGrpSpPr/>
            <p:nvPr/>
          </p:nvGrpSpPr>
          <p:grpSpPr>
            <a:xfrm>
              <a:off x="425600" y="3252105"/>
              <a:ext cx="10994813" cy="3570764"/>
              <a:chOff x="425600" y="3252105"/>
              <a:chExt cx="10994813" cy="357076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6A217EB-1666-F93D-B14A-0A976567A0FA}"/>
                  </a:ext>
                </a:extLst>
              </p:cNvPr>
              <p:cNvSpPr/>
              <p:nvPr/>
            </p:nvSpPr>
            <p:spPr>
              <a:xfrm>
                <a:off x="425600" y="3252105"/>
                <a:ext cx="109948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 </a:t>
                </a:r>
                <a:r>
                  <a:rPr lang="en-US" altLang="zh-CN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</a:t>
                </a:r>
                <a:r>
                  <a:rPr lang="en-US" altLang="zh-CN" b="0" i="0" dirty="0">
                    <a:solidFill>
                      <a:schemeClr val="bg1"/>
                    </a:solidFill>
                    <a:effectLst/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reciprocal information is not limited to the peak angle estimates</a:t>
                </a:r>
                <a:r>
                  <a:rPr lang="en-US" altLang="zh-CN" b="0" i="0" dirty="0">
                    <a:solidFill>
                      <a:schemeClr val="bg1"/>
                    </a:solidFill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b="0" i="0" dirty="0">
                    <a:effectLst/>
                    <a:highlight>
                      <a:srgbClr val="FFFFFF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in the spatial spectrum.</a:t>
                </a:r>
                <a:endParaRPr lang="en-US" altLang="zh-CN" dirty="0"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728E3732-15E5-52BB-AE8C-D5CF9147B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0910" y="3709021"/>
                <a:ext cx="4348483" cy="2386904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72F9F65E-BE9C-C737-D968-040B66650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5975" y="6082842"/>
                <a:ext cx="4273418" cy="740027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A5FAC91-DD2B-F324-9682-26378DB6D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806"/>
            <a:stretch/>
          </p:blipFill>
          <p:spPr>
            <a:xfrm>
              <a:off x="6834682" y="3901821"/>
              <a:ext cx="3177997" cy="2666935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F33CB3D-9422-59EB-48CE-0828FDD5B5B7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Spatial Spectrum Quantization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80337F6-7E87-B514-E3B3-E03B50198CD1}"/>
              </a:ext>
            </a:extLst>
          </p:cNvPr>
          <p:cNvSpPr txBox="1">
            <a:spLocks/>
          </p:cNvSpPr>
          <p:nvPr/>
        </p:nvSpPr>
        <p:spPr>
          <a:xfrm>
            <a:off x="820788" y="5044284"/>
            <a:ext cx="9327259" cy="91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8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Evaluation Metric</a:t>
            </a:r>
            <a:r>
              <a:rPr lang="zh-CN" altLang="en-US" sz="18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b="1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BGR (Bit Generation Rate)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18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at which the raw/secret bits are generated per data packet</a:t>
            </a:r>
            <a:endParaRPr lang="en-US" altLang="zh-CN" sz="1800" dirty="0"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B49B429-44D6-9B22-97B4-2FAB5FBE8FCB}"/>
              </a:ext>
            </a:extLst>
          </p:cNvPr>
          <p:cNvSpPr txBox="1"/>
          <p:nvPr/>
        </p:nvSpPr>
        <p:spPr>
          <a:xfrm>
            <a:off x="6164182" y="5083661"/>
            <a:ext cx="1474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fficiency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200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123CA4F-9DE5-B988-DF03-BDA776E6599A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settings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A1E2C7-4A69-61C8-7797-E6BD64CEA28F}"/>
              </a:ext>
            </a:extLst>
          </p:cNvPr>
          <p:cNvSpPr/>
          <p:nvPr/>
        </p:nvSpPr>
        <p:spPr>
          <a:xfrm>
            <a:off x="640512" y="1490997"/>
            <a:ext cx="6843259" cy="253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Hardware setting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endParaRPr lang="en-US" altLang="zh-CN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Software Defined Radio (SDR) platform USRP-N210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UBX40 daughterboard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central device consists of three USRPs</a:t>
            </a:r>
            <a:br>
              <a:rPr lang="en-US" altLang="zh-CN" dirty="0"/>
            </a:b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that serve as RF links of a 3-antenna array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Another USRP as a single-antenna peripheral device</a:t>
            </a:r>
            <a:endParaRPr lang="en-US" altLang="zh-CN" dirty="0"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73D27E-D734-28B2-3B9B-249640BC1B29}"/>
              </a:ext>
            </a:extLst>
          </p:cNvPr>
          <p:cNvSpPr/>
          <p:nvPr/>
        </p:nvSpPr>
        <p:spPr>
          <a:xfrm>
            <a:off x="640511" y="4260519"/>
            <a:ext cx="9023441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BLE packet setting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Direction-finding packet type: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ConnectionCTE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PHY transmission mode: LE1M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CTE field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length 72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μs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slot duration 2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μs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sample offset 8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μs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BB3178B-2C19-9FB7-F857-682F2FB92795}"/>
              </a:ext>
            </a:extLst>
          </p:cNvPr>
          <p:cNvGrpSpPr/>
          <p:nvPr/>
        </p:nvGrpSpPr>
        <p:grpSpPr>
          <a:xfrm>
            <a:off x="7483771" y="2799229"/>
            <a:ext cx="4372513" cy="1645244"/>
            <a:chOff x="7466623" y="4187866"/>
            <a:chExt cx="4372513" cy="164524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48F41BD-550D-725A-6DEA-5AB4CE549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66623" y="4200155"/>
              <a:ext cx="1622161" cy="1632955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942C249-64F3-9E48-87E9-50250B3189A4}"/>
                </a:ext>
              </a:extLst>
            </p:cNvPr>
            <p:cNvGrpSpPr/>
            <p:nvPr/>
          </p:nvGrpSpPr>
          <p:grpSpPr>
            <a:xfrm>
              <a:off x="9449844" y="4187866"/>
              <a:ext cx="2389292" cy="1645244"/>
              <a:chOff x="1165051" y="-1298338"/>
              <a:chExt cx="3788403" cy="2608658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A7DB968-49DD-06B4-E5DB-3ED973ADF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8041" y="-1298338"/>
                <a:ext cx="1555413" cy="1166559"/>
              </a:xfrm>
              <a:custGeom>
                <a:avLst/>
                <a:gdLst>
                  <a:gd name="connsiteX0" fmla="*/ 0 w 2535193"/>
                  <a:gd name="connsiteY0" fmla="*/ 0 h 1901395"/>
                  <a:gd name="connsiteX1" fmla="*/ 2564613 w 2535193"/>
                  <a:gd name="connsiteY1" fmla="*/ 0 h 1901395"/>
                  <a:gd name="connsiteX2" fmla="*/ 2564613 w 2535193"/>
                  <a:gd name="connsiteY2" fmla="*/ 1952496 h 1901395"/>
                  <a:gd name="connsiteX3" fmla="*/ 0 w 2535193"/>
                  <a:gd name="connsiteY3" fmla="*/ 1952496 h 19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5193" h="1901395">
                    <a:moveTo>
                      <a:pt x="0" y="0"/>
                    </a:moveTo>
                    <a:lnTo>
                      <a:pt x="2564613" y="0"/>
                    </a:lnTo>
                    <a:lnTo>
                      <a:pt x="2564613" y="1952496"/>
                    </a:lnTo>
                    <a:lnTo>
                      <a:pt x="0" y="1952496"/>
                    </a:lnTo>
                    <a:close/>
                  </a:path>
                </a:pathLst>
              </a:custGeom>
              <a:ln/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7E11548F-B40A-192C-5CB2-C50F3C2C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5051" y="-86333"/>
                <a:ext cx="3763204" cy="1396653"/>
              </a:xfrm>
              <a:custGeom>
                <a:avLst/>
                <a:gdLst>
                  <a:gd name="connsiteX0" fmla="*/ 0 w 5123204"/>
                  <a:gd name="connsiteY0" fmla="*/ 0 h 1901395"/>
                  <a:gd name="connsiteX1" fmla="*/ 5164000 w 5123204"/>
                  <a:gd name="connsiteY1" fmla="*/ 0 h 1901395"/>
                  <a:gd name="connsiteX2" fmla="*/ 5164000 w 5123204"/>
                  <a:gd name="connsiteY2" fmla="*/ 1920119 h 1901395"/>
                  <a:gd name="connsiteX3" fmla="*/ 0 w 5123204"/>
                  <a:gd name="connsiteY3" fmla="*/ 1920119 h 19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3204" h="1901395">
                    <a:moveTo>
                      <a:pt x="0" y="0"/>
                    </a:moveTo>
                    <a:lnTo>
                      <a:pt x="5164000" y="0"/>
                    </a:lnTo>
                    <a:lnTo>
                      <a:pt x="5164000" y="1920119"/>
                    </a:lnTo>
                    <a:lnTo>
                      <a:pt x="0" y="1920119"/>
                    </a:lnTo>
                    <a:close/>
                  </a:path>
                </a:pathLst>
              </a:custGeom>
              <a:ln/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F4AF3408-C1A3-FE3C-0325-A3844CD7A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5051" y="-1278853"/>
                <a:ext cx="2175476" cy="1166559"/>
              </a:xfrm>
              <a:custGeom>
                <a:avLst/>
                <a:gdLst>
                  <a:gd name="connsiteX0" fmla="*/ 3664243 w 3644341"/>
                  <a:gd name="connsiteY0" fmla="*/ 0 h 1954212"/>
                  <a:gd name="connsiteX1" fmla="*/ 0 w 3644341"/>
                  <a:gd name="connsiteY1" fmla="*/ 0 h 1954212"/>
                  <a:gd name="connsiteX2" fmla="*/ 0 w 3644341"/>
                  <a:gd name="connsiteY2" fmla="*/ 1966254 h 1954212"/>
                  <a:gd name="connsiteX3" fmla="*/ 3664243 w 3644341"/>
                  <a:gd name="connsiteY3" fmla="*/ 1966254 h 195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4341" h="1954212">
                    <a:moveTo>
                      <a:pt x="3664243" y="0"/>
                    </a:moveTo>
                    <a:lnTo>
                      <a:pt x="0" y="0"/>
                    </a:lnTo>
                    <a:lnTo>
                      <a:pt x="0" y="1966254"/>
                    </a:lnTo>
                    <a:lnTo>
                      <a:pt x="3664243" y="1966254"/>
                    </a:lnTo>
                    <a:close/>
                  </a:path>
                </a:pathLst>
              </a:custGeom>
              <a:ln/>
            </p:spPr>
          </p:pic>
        </p:grpSp>
      </p:grpSp>
    </p:spTree>
    <p:extLst>
      <p:ext uri="{BB962C8B-B14F-4D97-AF65-F5344CB8AC3E}">
        <p14:creationId xmlns:p14="http://schemas.microsoft.com/office/powerpoint/2010/main" val="333554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123CA4F-9DE5-B988-DF03-BDA776E6599A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071765-5B04-5C31-F0F5-CC389FC5B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3"/>
          <a:stretch/>
        </p:blipFill>
        <p:spPr>
          <a:xfrm>
            <a:off x="246915" y="2394924"/>
            <a:ext cx="6001485" cy="242938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796689A-C244-A755-B77D-DB726BA3805F}"/>
              </a:ext>
            </a:extLst>
          </p:cNvPr>
          <p:cNvSpPr/>
          <p:nvPr/>
        </p:nvSpPr>
        <p:spPr>
          <a:xfrm>
            <a:off x="6795247" y="2394924"/>
            <a:ext cx="5048384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Compared to the SOTA Bluetooth PKG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the BMR decreased </a:t>
            </a:r>
          </a:p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   by 4.19% (indoor) and 11.09% (outdoor)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the BGR increased </a:t>
            </a:r>
          </a:p>
          <a:p>
            <a:pPr marL="0" lvl="1">
              <a:lnSpc>
                <a:spcPct val="150000"/>
              </a:lnSpc>
            </a:pPr>
            <a:r>
              <a:rPr lang="en-US" altLang="zh-CN" dirty="0"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by 183.2× (indoor) and 119.9× (outdoor).</a:t>
            </a:r>
            <a:endParaRPr lang="en-US" altLang="zh-CN" dirty="0"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095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123CA4F-9DE5-B988-DF03-BDA776E6599A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Experimental results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576B7B3-673A-2708-3E3F-9B14C816E230}"/>
              </a:ext>
            </a:extLst>
          </p:cNvPr>
          <p:cNvGrpSpPr/>
          <p:nvPr/>
        </p:nvGrpSpPr>
        <p:grpSpPr>
          <a:xfrm>
            <a:off x="477371" y="2202278"/>
            <a:ext cx="11714629" cy="2703142"/>
            <a:chOff x="828739" y="3761393"/>
            <a:chExt cx="11714629" cy="270314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CC93AF7-5F9C-7D49-DDEB-99CF57BD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861" y="3877976"/>
              <a:ext cx="6170507" cy="258655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C92D6CA-5836-C032-E4B2-B4F386BB3A22}"/>
                </a:ext>
              </a:extLst>
            </p:cNvPr>
            <p:cNvSpPr/>
            <p:nvPr/>
          </p:nvSpPr>
          <p:spPr>
            <a:xfrm>
              <a:off x="828739" y="3761393"/>
              <a:ext cx="5878308" cy="2305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600" b="0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At a communication distance of 1 meter, </a:t>
              </a:r>
            </a:p>
            <a:p>
              <a:pPr marL="285750" indent="-2857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0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an angular resolution of less than 5° can be achieved (approximately equivalent to 8.73 cm).</a:t>
              </a:r>
            </a:p>
            <a:p>
              <a:pPr algn="l">
                <a:lnSpc>
                  <a:spcPct val="150000"/>
                </a:lnSpc>
              </a:pPr>
              <a:endParaRPr lang="en-US" altLang="zh-CN" sz="16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zh-CN" sz="1600" b="0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With a fixed angle, </a:t>
              </a:r>
            </a:p>
            <a:p>
              <a:pPr marL="285750" indent="-28575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0" i="0" dirty="0">
                  <a:effectLst/>
                  <a:highlight>
                    <a:srgbClr val="FFFFFF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the distance resolution is around 1 meter. </a:t>
              </a:r>
              <a:endParaRPr lang="en-US" altLang="zh-CN" sz="1600" b="0" i="0" dirty="0">
                <a:solidFill>
                  <a:srgbClr val="ECECEC"/>
                </a:solidFill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88F585D-D3B5-ED22-8C2B-A6EC8D0772D7}"/>
              </a:ext>
            </a:extLst>
          </p:cNvPr>
          <p:cNvSpPr txBox="1"/>
          <p:nvPr/>
        </p:nvSpPr>
        <p:spPr>
          <a:xfrm>
            <a:off x="369794" y="1408421"/>
            <a:ext cx="1135380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Impact of radial/tangential positions of peripheral (legitimate/eavesdropping) devices</a:t>
            </a:r>
            <a:r>
              <a:rPr lang="zh-CN" altLang="en-US" dirty="0"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highlight>
                <a:srgbClr val="FF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EDA660B-CF9D-5FD2-CF19-9DFF119DEE76}"/>
              </a:ext>
            </a:extLst>
          </p:cNvPr>
          <p:cNvSpPr txBox="1"/>
          <p:nvPr/>
        </p:nvSpPr>
        <p:spPr>
          <a:xfrm>
            <a:off x="369496" y="4959378"/>
            <a:ext cx="6757445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The difference between adjacent positions is less significant </a:t>
            </a:r>
          </a:p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compared to when the signal direction changes.</a:t>
            </a:r>
            <a:endParaRPr lang="zh-CN" altLang="en-US" dirty="0">
              <a:solidFill>
                <a:schemeClr val="bg1"/>
              </a:solidFill>
              <a:highlight>
                <a:srgbClr val="019ED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3966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7AFEA7B-BB28-C793-4EE0-F4D65CC2596C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Security Analysis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26AE27-432B-23F7-8946-4233896B8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529"/>
          <a:stretch/>
        </p:blipFill>
        <p:spPr>
          <a:xfrm>
            <a:off x="390779" y="3460568"/>
            <a:ext cx="5378851" cy="23342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7F33D44-CA80-C624-CE71-8A652BF095C1}"/>
              </a:ext>
            </a:extLst>
          </p:cNvPr>
          <p:cNvSpPr txBox="1"/>
          <p:nvPr/>
        </p:nvSpPr>
        <p:spPr>
          <a:xfrm>
            <a:off x="390779" y="1425390"/>
            <a:ext cx="11410442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Eavesdropping Attack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Receive signals from adjacent positions</a:t>
            </a:r>
          </a:p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Position Replay Attack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Move to the historical position of the legitimate device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Predictable Channel Attack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Cr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eate regular alternating </a:t>
            </a:r>
            <a:r>
              <a:rPr lang="en-US" altLang="zh-CN" sz="1600" b="0" i="0" dirty="0" err="1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LoS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and </a:t>
            </a:r>
            <a:r>
              <a:rPr lang="en-US" altLang="zh-CN" sz="1600" b="0" i="0" dirty="0" err="1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NLoS</a:t>
            </a:r>
            <a:r>
              <a:rPr lang="en-US" altLang="zh-CN" sz="1600" b="0" i="0" dirty="0">
                <a:effectLst/>
                <a:highlight>
                  <a:srgbClr val="FFFFFF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channels between legitimate devices</a:t>
            </a:r>
            <a:endParaRPr lang="en-US" altLang="zh-CN" sz="16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Out-of-Band Attack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 visual cues to detect relative positions and fake the spatial spectrum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557C00-8AAD-F8F0-62EF-136156334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92"/>
          <a:stretch/>
        </p:blipFill>
        <p:spPr>
          <a:xfrm>
            <a:off x="5477435" y="3453298"/>
            <a:ext cx="5862918" cy="24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8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039FC7ED-3E01-45EB-A78E-77C0B1184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46" y="1576116"/>
            <a:ext cx="10817249" cy="76123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Bluetooth Low Energy (BLE) has become a ubiquitous technology owing to its lower power consumption and compatibility with diverse devices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2CE0643-601F-CDD6-D599-D0A27BF3DA9C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BLE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9220820-E6E3-35B1-7279-9441B50A2261}"/>
              </a:ext>
            </a:extLst>
          </p:cNvPr>
          <p:cNvGrpSpPr/>
          <p:nvPr/>
        </p:nvGrpSpPr>
        <p:grpSpPr>
          <a:xfrm>
            <a:off x="821845" y="2946570"/>
            <a:ext cx="2181331" cy="2639982"/>
            <a:chOff x="821845" y="2946570"/>
            <a:chExt cx="2181331" cy="2639982"/>
          </a:xfrm>
        </p:grpSpPr>
        <p:sp>
          <p:nvSpPr>
            <p:cNvPr id="7" name="矩形 7">
              <a:extLst>
                <a:ext uri="{FF2B5EF4-FFF2-40B4-BE49-F238E27FC236}">
                  <a16:creationId xmlns:a16="http://schemas.microsoft.com/office/drawing/2014/main" id="{92F819D2-EA92-411E-9D80-78DCB84A5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845" y="5145213"/>
              <a:ext cx="2181331" cy="44133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lv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ea typeface="微软雅黑" panose="020B0503020204020204" pitchFamily="34" charset="-122"/>
                  <a:cs typeface="+mn-ea"/>
                  <a:sym typeface="+mn-lt"/>
                </a:rPr>
                <a:t>Fitness trackers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BF52086-5783-C90E-ED91-64B48CCBA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45" y="2946570"/>
              <a:ext cx="2181331" cy="2181331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0005FE3-9794-708A-AD5A-701478D4DEA4}"/>
              </a:ext>
            </a:extLst>
          </p:cNvPr>
          <p:cNvGrpSpPr/>
          <p:nvPr/>
        </p:nvGrpSpPr>
        <p:grpSpPr>
          <a:xfrm>
            <a:off x="3458411" y="2946570"/>
            <a:ext cx="2181600" cy="2639982"/>
            <a:chOff x="3241010" y="2946570"/>
            <a:chExt cx="2181600" cy="2639982"/>
          </a:xfrm>
        </p:grpSpPr>
        <p:sp>
          <p:nvSpPr>
            <p:cNvPr id="11" name="矩形 7">
              <a:extLst>
                <a:ext uri="{FF2B5EF4-FFF2-40B4-BE49-F238E27FC236}">
                  <a16:creationId xmlns:a16="http://schemas.microsoft.com/office/drawing/2014/main" id="{CDA07FC2-1725-4F8A-9354-6107916FA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755" y="5145213"/>
              <a:ext cx="1774043" cy="44133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lv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ea typeface="微软雅黑" panose="020B0503020204020204" pitchFamily="34" charset="-122"/>
                  <a:cs typeface="+mn-ea"/>
                  <a:sym typeface="+mn-lt"/>
                </a:rPr>
                <a:t>Smart locks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EDB089-674D-27A6-FCE1-18A85C08D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10" y="2946570"/>
              <a:ext cx="2181600" cy="2181600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3B1B348-81F5-F555-6CF4-7E6CB8E77F16}"/>
              </a:ext>
            </a:extLst>
          </p:cNvPr>
          <p:cNvGrpSpPr/>
          <p:nvPr/>
        </p:nvGrpSpPr>
        <p:grpSpPr>
          <a:xfrm>
            <a:off x="5822213" y="2946299"/>
            <a:ext cx="2782935" cy="2640252"/>
            <a:chOff x="5640011" y="2946299"/>
            <a:chExt cx="2782935" cy="2640252"/>
          </a:xfrm>
        </p:grpSpPr>
        <p:sp>
          <p:nvSpPr>
            <p:cNvPr id="3" name="矩形 7">
              <a:extLst>
                <a:ext uri="{FF2B5EF4-FFF2-40B4-BE49-F238E27FC236}">
                  <a16:creationId xmlns:a16="http://schemas.microsoft.com/office/drawing/2014/main" id="{78A9A616-8421-C5DB-0879-6246A8D8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011" y="5145212"/>
              <a:ext cx="2782935" cy="44133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lv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ea typeface="微软雅黑" panose="020B0503020204020204" pitchFamily="34" charset="-122"/>
                  <a:cs typeface="+mn-ea"/>
                  <a:sym typeface="+mn-lt"/>
                </a:rPr>
                <a:t>Wireless speakers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22EB62F-FA86-8DB4-7CCF-B276ACB4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677" y="2946299"/>
              <a:ext cx="2181601" cy="2181601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498932E-1E4B-EF14-618F-09B78CF0BF13}"/>
              </a:ext>
            </a:extLst>
          </p:cNvPr>
          <p:cNvGrpSpPr/>
          <p:nvPr/>
        </p:nvGrpSpPr>
        <p:grpSpPr>
          <a:xfrm>
            <a:off x="8605148" y="2946299"/>
            <a:ext cx="2782935" cy="2640251"/>
            <a:chOff x="8605148" y="2946299"/>
            <a:chExt cx="2782935" cy="2640251"/>
          </a:xfrm>
        </p:grpSpPr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5F5CA442-A875-60BA-FC77-74F7AABE0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5148" y="5145211"/>
              <a:ext cx="2782935" cy="44133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 lv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ea typeface="微软雅黑" panose="020B0503020204020204" pitchFamily="34" charset="-122"/>
                  <a:cs typeface="+mn-ea"/>
                  <a:sym typeface="+mn-lt"/>
                </a:rPr>
                <a:t>Laptop peripherals</a:t>
              </a: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E4119FDF-438C-12AA-0F10-6DF4ACCCA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449" y="2946299"/>
              <a:ext cx="2181330" cy="2181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7598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75B1D44-4C74-4328-9BF7-DF473BD7DE5D}"/>
              </a:ext>
            </a:extLst>
          </p:cNvPr>
          <p:cNvSpPr txBox="1"/>
          <p:nvPr/>
        </p:nvSpPr>
        <p:spPr>
          <a:xfrm>
            <a:off x="1331068" y="1426454"/>
            <a:ext cx="7842075" cy="434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i="0" dirty="0">
                <a:solidFill>
                  <a:srgbClr val="019E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Innovative PKG </a:t>
            </a:r>
            <a:r>
              <a:rPr lang="en-US" altLang="zh-CN" b="1" dirty="0">
                <a:solidFill>
                  <a:srgbClr val="019ED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solution for Bluetooth</a:t>
            </a:r>
            <a:r>
              <a:rPr lang="en-US" altLang="zh-CN" b="0" i="0" dirty="0">
                <a:solidFill>
                  <a:srgbClr val="019E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First to leverage CTE without additional overhead.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Simplifies hardware requirements, ideal for low-power IoT setups.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endParaRPr lang="en-US" altLang="zh-CN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i="0" dirty="0">
                <a:solidFill>
                  <a:srgbClr val="019E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Orthogonal Polynomial Quantization for Enhanced Security</a:t>
            </a:r>
            <a:r>
              <a:rPr lang="en-US" altLang="zh-CN" b="0" i="0" dirty="0">
                <a:solidFill>
                  <a:srgbClr val="019E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 novel method to generate and utilize the reciprocal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spatial 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spectra.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Optimized for GFSK modulation of BLE.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endParaRPr lang="en-US" altLang="zh-CN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i="0" dirty="0">
                <a:solidFill>
                  <a:srgbClr val="019E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Extensive Validation through SDR Experiments</a:t>
            </a:r>
            <a:r>
              <a:rPr lang="en-US" altLang="zh-CN" b="0" i="0" dirty="0">
                <a:solidFill>
                  <a:srgbClr val="019E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Comprehensive testing demonstrates a significant increase in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BGR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742950" lvl="1" indent="-285750" algn="l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Confirms the system's practicality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robustness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931EA05-A40A-4DB7-8EFE-B6BE9BC0F07C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6687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887167" y="2468192"/>
            <a:ext cx="8910536" cy="143634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600" b="1" dirty="0">
                <a:solidFill>
                  <a:srgbClr val="414455"/>
                </a:solidFill>
                <a:latin typeface="微软雅黑" pitchFamily="34" charset="-122"/>
                <a:ea typeface="微软雅黑" pitchFamily="34" charset="-122"/>
              </a:rPr>
              <a:t>Thanks for Listening</a:t>
            </a:r>
            <a:endParaRPr lang="zh-CN" altLang="en-US" sz="6600" b="1" dirty="0">
              <a:solidFill>
                <a:srgbClr val="4144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1"/>
            <a:ext cx="12192000" cy="1124744"/>
          </a:xfrm>
          <a:prstGeom prst="rect">
            <a:avLst/>
          </a:prstGeom>
          <a:solidFill>
            <a:srgbClr val="019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 dirty="0">
              <a:highlight>
                <a:srgbClr val="019ED5"/>
              </a:highligh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" y="5733256"/>
            <a:ext cx="12192000" cy="1124744"/>
          </a:xfrm>
          <a:prstGeom prst="rect">
            <a:avLst/>
          </a:prstGeom>
          <a:solidFill>
            <a:srgbClr val="019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6617D6E-0F95-4191-92BE-573AAAE9D116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BLE Security</a:t>
            </a:r>
          </a:p>
        </p:txBody>
      </p:sp>
      <p:sp>
        <p:nvSpPr>
          <p:cNvPr id="4115" name="矩形 4114">
            <a:extLst>
              <a:ext uri="{FF2B5EF4-FFF2-40B4-BE49-F238E27FC236}">
                <a16:creationId xmlns:a16="http://schemas.microsoft.com/office/drawing/2014/main" id="{EE0F195F-DC3B-EB3F-143A-F88889635524}"/>
              </a:ext>
            </a:extLst>
          </p:cNvPr>
          <p:cNvSpPr/>
          <p:nvPr/>
        </p:nvSpPr>
        <p:spPr>
          <a:xfrm>
            <a:off x="356702" y="1621502"/>
            <a:ext cx="6122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BLE provides the following four pairing methods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2195D69-F675-6078-5DB0-1589E58949EB}"/>
              </a:ext>
            </a:extLst>
          </p:cNvPr>
          <p:cNvGrpSpPr/>
          <p:nvPr/>
        </p:nvGrpSpPr>
        <p:grpSpPr>
          <a:xfrm>
            <a:off x="1184043" y="2370446"/>
            <a:ext cx="4019317" cy="2956410"/>
            <a:chOff x="1184043" y="2370446"/>
            <a:chExt cx="4019317" cy="2956410"/>
          </a:xfrm>
        </p:grpSpPr>
        <p:grpSp>
          <p:nvGrpSpPr>
            <p:cNvPr id="4122" name="组合 4121">
              <a:extLst>
                <a:ext uri="{FF2B5EF4-FFF2-40B4-BE49-F238E27FC236}">
                  <a16:creationId xmlns:a16="http://schemas.microsoft.com/office/drawing/2014/main" id="{6300C772-49FD-EF51-1E93-95B2F43651DB}"/>
                </a:ext>
              </a:extLst>
            </p:cNvPr>
            <p:cNvGrpSpPr/>
            <p:nvPr/>
          </p:nvGrpSpPr>
          <p:grpSpPr>
            <a:xfrm>
              <a:off x="1355622" y="2370446"/>
              <a:ext cx="1956986" cy="1047633"/>
              <a:chOff x="1892032" y="3416300"/>
              <a:chExt cx="1292123" cy="762560"/>
            </a:xfrm>
          </p:grpSpPr>
          <p:sp>
            <p:nvSpPr>
              <p:cNvPr id="4125" name="任意多边形: 形状 4124">
                <a:extLst>
                  <a:ext uri="{FF2B5EF4-FFF2-40B4-BE49-F238E27FC236}">
                    <a16:creationId xmlns:a16="http://schemas.microsoft.com/office/drawing/2014/main" id="{0D2D53DD-6FB7-80E1-BD31-C868458316EB}"/>
                  </a:ext>
                </a:extLst>
              </p:cNvPr>
              <p:cNvSpPr/>
              <p:nvPr/>
            </p:nvSpPr>
            <p:spPr>
              <a:xfrm>
                <a:off x="1962093" y="3672711"/>
                <a:ext cx="95320" cy="95320"/>
              </a:xfrm>
              <a:custGeom>
                <a:avLst/>
                <a:gdLst>
                  <a:gd name="connsiteX0" fmla="*/ 17873 w 95320"/>
                  <a:gd name="connsiteY0" fmla="*/ 17873 h 95320"/>
                  <a:gd name="connsiteX1" fmla="*/ 100324 w 95320"/>
                  <a:gd name="connsiteY1" fmla="*/ 17873 h 95320"/>
                  <a:gd name="connsiteX2" fmla="*/ 100324 w 95320"/>
                  <a:gd name="connsiteY2" fmla="*/ 100324 h 95320"/>
                  <a:gd name="connsiteX3" fmla="*/ 17872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7873"/>
                    </a:moveTo>
                    <a:lnTo>
                      <a:pt x="100324" y="17873"/>
                    </a:lnTo>
                    <a:lnTo>
                      <a:pt x="100324" y="100324"/>
                    </a:lnTo>
                    <a:lnTo>
                      <a:pt x="17872" y="100324"/>
                    </a:lnTo>
                    <a:close/>
                  </a:path>
                </a:pathLst>
              </a:custGeom>
              <a:solidFill>
                <a:srgbClr val="F5B2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6" name="任意多边形: 形状 4125">
                <a:extLst>
                  <a:ext uri="{FF2B5EF4-FFF2-40B4-BE49-F238E27FC236}">
                    <a16:creationId xmlns:a16="http://schemas.microsoft.com/office/drawing/2014/main" id="{C92B2321-6997-BF42-ADF1-7D573369843B}"/>
                  </a:ext>
                </a:extLst>
              </p:cNvPr>
              <p:cNvSpPr/>
              <p:nvPr/>
            </p:nvSpPr>
            <p:spPr>
              <a:xfrm>
                <a:off x="1962093" y="3590259"/>
                <a:ext cx="95320" cy="95320"/>
              </a:xfrm>
              <a:custGeom>
                <a:avLst/>
                <a:gdLst>
                  <a:gd name="connsiteX0" fmla="*/ 17873 w 95320"/>
                  <a:gd name="connsiteY0" fmla="*/ 17873 h 95320"/>
                  <a:gd name="connsiteX1" fmla="*/ 100324 w 95320"/>
                  <a:gd name="connsiteY1" fmla="*/ 17873 h 95320"/>
                  <a:gd name="connsiteX2" fmla="*/ 100324 w 95320"/>
                  <a:gd name="connsiteY2" fmla="*/ 100324 h 95320"/>
                  <a:gd name="connsiteX3" fmla="*/ 17872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7873"/>
                    </a:moveTo>
                    <a:lnTo>
                      <a:pt x="100324" y="17873"/>
                    </a:lnTo>
                    <a:lnTo>
                      <a:pt x="100324" y="100324"/>
                    </a:lnTo>
                    <a:lnTo>
                      <a:pt x="17872" y="100324"/>
                    </a:lnTo>
                    <a:close/>
                  </a:path>
                </a:pathLst>
              </a:custGeom>
              <a:solidFill>
                <a:srgbClr val="2796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7" name="任意多边形: 形状 4126">
                <a:extLst>
                  <a:ext uri="{FF2B5EF4-FFF2-40B4-BE49-F238E27FC236}">
                    <a16:creationId xmlns:a16="http://schemas.microsoft.com/office/drawing/2014/main" id="{D87035B0-AE77-E834-E9B1-0472EB027E0B}"/>
                  </a:ext>
                </a:extLst>
              </p:cNvPr>
              <p:cNvSpPr/>
              <p:nvPr/>
            </p:nvSpPr>
            <p:spPr>
              <a:xfrm>
                <a:off x="2044545" y="3590259"/>
                <a:ext cx="95320" cy="95320"/>
              </a:xfrm>
              <a:custGeom>
                <a:avLst/>
                <a:gdLst>
                  <a:gd name="connsiteX0" fmla="*/ 17873 w 95320"/>
                  <a:gd name="connsiteY0" fmla="*/ 17873 h 95320"/>
                  <a:gd name="connsiteX1" fmla="*/ 100324 w 95320"/>
                  <a:gd name="connsiteY1" fmla="*/ 17873 h 95320"/>
                  <a:gd name="connsiteX2" fmla="*/ 100324 w 95320"/>
                  <a:gd name="connsiteY2" fmla="*/ 100324 h 95320"/>
                  <a:gd name="connsiteX3" fmla="*/ 17873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7873"/>
                    </a:moveTo>
                    <a:lnTo>
                      <a:pt x="100324" y="17873"/>
                    </a:lnTo>
                    <a:lnTo>
                      <a:pt x="100324" y="100324"/>
                    </a:lnTo>
                    <a:lnTo>
                      <a:pt x="17873" y="100324"/>
                    </a:lnTo>
                    <a:close/>
                  </a:path>
                </a:pathLst>
              </a:custGeom>
              <a:solidFill>
                <a:srgbClr val="F082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8" name="任意多边形: 形状 4127">
                <a:extLst>
                  <a:ext uri="{FF2B5EF4-FFF2-40B4-BE49-F238E27FC236}">
                    <a16:creationId xmlns:a16="http://schemas.microsoft.com/office/drawing/2014/main" id="{15131E69-4C64-B6A9-F81E-7EB24BD20294}"/>
                  </a:ext>
                </a:extLst>
              </p:cNvPr>
              <p:cNvSpPr/>
              <p:nvPr/>
            </p:nvSpPr>
            <p:spPr>
              <a:xfrm>
                <a:off x="2044545" y="3672711"/>
                <a:ext cx="95320" cy="95320"/>
              </a:xfrm>
              <a:custGeom>
                <a:avLst/>
                <a:gdLst>
                  <a:gd name="connsiteX0" fmla="*/ 17873 w 95320"/>
                  <a:gd name="connsiteY0" fmla="*/ 17873 h 95320"/>
                  <a:gd name="connsiteX1" fmla="*/ 100324 w 95320"/>
                  <a:gd name="connsiteY1" fmla="*/ 17873 h 95320"/>
                  <a:gd name="connsiteX2" fmla="*/ 100324 w 95320"/>
                  <a:gd name="connsiteY2" fmla="*/ 100324 h 95320"/>
                  <a:gd name="connsiteX3" fmla="*/ 17873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7873"/>
                    </a:moveTo>
                    <a:lnTo>
                      <a:pt x="100324" y="17873"/>
                    </a:lnTo>
                    <a:lnTo>
                      <a:pt x="100324" y="100324"/>
                    </a:lnTo>
                    <a:lnTo>
                      <a:pt x="17873" y="100324"/>
                    </a:lnTo>
                    <a:close/>
                  </a:path>
                </a:pathLst>
              </a:custGeom>
              <a:solidFill>
                <a:srgbClr val="8EC2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9" name="任意多边形: 形状 4128">
                <a:extLst>
                  <a:ext uri="{FF2B5EF4-FFF2-40B4-BE49-F238E27FC236}">
                    <a16:creationId xmlns:a16="http://schemas.microsoft.com/office/drawing/2014/main" id="{4A584579-06A9-59E2-42ED-96853D8B527A}"/>
                  </a:ext>
                </a:extLst>
              </p:cNvPr>
              <p:cNvSpPr/>
              <p:nvPr/>
            </p:nvSpPr>
            <p:spPr>
              <a:xfrm>
                <a:off x="2209499" y="3672625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F5B2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0" name="任意多边形: 形状 4129">
                <a:extLst>
                  <a:ext uri="{FF2B5EF4-FFF2-40B4-BE49-F238E27FC236}">
                    <a16:creationId xmlns:a16="http://schemas.microsoft.com/office/drawing/2014/main" id="{80CBE63E-8756-B8C4-384C-B90BDE4BCD63}"/>
                  </a:ext>
                </a:extLst>
              </p:cNvPr>
              <p:cNvSpPr/>
              <p:nvPr/>
            </p:nvSpPr>
            <p:spPr>
              <a:xfrm>
                <a:off x="2127064" y="3672642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2796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1" name="任意多边形: 形状 4130">
                <a:extLst>
                  <a:ext uri="{FF2B5EF4-FFF2-40B4-BE49-F238E27FC236}">
                    <a16:creationId xmlns:a16="http://schemas.microsoft.com/office/drawing/2014/main" id="{2578AA90-3C75-8522-E7BC-B0CAC05163C2}"/>
                  </a:ext>
                </a:extLst>
              </p:cNvPr>
              <p:cNvSpPr/>
              <p:nvPr/>
            </p:nvSpPr>
            <p:spPr>
              <a:xfrm>
                <a:off x="2127047" y="3590209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F082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2" name="任意多边形: 形状 4131">
                <a:extLst>
                  <a:ext uri="{FF2B5EF4-FFF2-40B4-BE49-F238E27FC236}">
                    <a16:creationId xmlns:a16="http://schemas.microsoft.com/office/drawing/2014/main" id="{4C09D7D2-11E2-ABDF-F56D-ED8ED47F5E21}"/>
                  </a:ext>
                </a:extLst>
              </p:cNvPr>
              <p:cNvSpPr/>
              <p:nvPr/>
            </p:nvSpPr>
            <p:spPr>
              <a:xfrm>
                <a:off x="2209482" y="3590193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8EC2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3" name="任意多边形: 形状 4132">
                <a:extLst>
                  <a:ext uri="{FF2B5EF4-FFF2-40B4-BE49-F238E27FC236}">
                    <a16:creationId xmlns:a16="http://schemas.microsoft.com/office/drawing/2014/main" id="{3AB3A796-6A13-1986-4DC1-FA93B59CA0D2}"/>
                  </a:ext>
                </a:extLst>
              </p:cNvPr>
              <p:cNvSpPr/>
              <p:nvPr/>
            </p:nvSpPr>
            <p:spPr>
              <a:xfrm>
                <a:off x="2126913" y="3755079"/>
                <a:ext cx="95320" cy="95320"/>
              </a:xfrm>
              <a:custGeom>
                <a:avLst/>
                <a:gdLst>
                  <a:gd name="connsiteX0" fmla="*/ 100324 w 95320"/>
                  <a:gd name="connsiteY0" fmla="*/ 17873 h 95320"/>
                  <a:gd name="connsiteX1" fmla="*/ 100324 w 95320"/>
                  <a:gd name="connsiteY1" fmla="*/ 100324 h 95320"/>
                  <a:gd name="connsiteX2" fmla="*/ 17873 w 95320"/>
                  <a:gd name="connsiteY2" fmla="*/ 100324 h 95320"/>
                  <a:gd name="connsiteX3" fmla="*/ 17873 w 95320"/>
                  <a:gd name="connsiteY3" fmla="*/ 17873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00324" y="17873"/>
                    </a:moveTo>
                    <a:lnTo>
                      <a:pt x="100324" y="100324"/>
                    </a:lnTo>
                    <a:lnTo>
                      <a:pt x="17873" y="100324"/>
                    </a:lnTo>
                    <a:lnTo>
                      <a:pt x="17873" y="17873"/>
                    </a:lnTo>
                    <a:close/>
                  </a:path>
                </a:pathLst>
              </a:custGeom>
              <a:solidFill>
                <a:srgbClr val="F5B2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4" name="任意多边形: 形状 4133">
                <a:extLst>
                  <a:ext uri="{FF2B5EF4-FFF2-40B4-BE49-F238E27FC236}">
                    <a16:creationId xmlns:a16="http://schemas.microsoft.com/office/drawing/2014/main" id="{C603CCCA-7BE6-DA97-39EC-43910764E737}"/>
                  </a:ext>
                </a:extLst>
              </p:cNvPr>
              <p:cNvSpPr/>
              <p:nvPr/>
            </p:nvSpPr>
            <p:spPr>
              <a:xfrm>
                <a:off x="2209346" y="3755096"/>
                <a:ext cx="95320" cy="95320"/>
              </a:xfrm>
              <a:custGeom>
                <a:avLst/>
                <a:gdLst>
                  <a:gd name="connsiteX0" fmla="*/ 100324 w 95320"/>
                  <a:gd name="connsiteY0" fmla="*/ 17873 h 95320"/>
                  <a:gd name="connsiteX1" fmla="*/ 100324 w 95320"/>
                  <a:gd name="connsiteY1" fmla="*/ 100324 h 95320"/>
                  <a:gd name="connsiteX2" fmla="*/ 17873 w 95320"/>
                  <a:gd name="connsiteY2" fmla="*/ 100324 h 95320"/>
                  <a:gd name="connsiteX3" fmla="*/ 17873 w 95320"/>
                  <a:gd name="connsiteY3" fmla="*/ 17873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00324" y="17873"/>
                    </a:moveTo>
                    <a:lnTo>
                      <a:pt x="100324" y="100324"/>
                    </a:lnTo>
                    <a:lnTo>
                      <a:pt x="17873" y="100324"/>
                    </a:lnTo>
                    <a:lnTo>
                      <a:pt x="17873" y="17873"/>
                    </a:lnTo>
                    <a:close/>
                  </a:path>
                </a:pathLst>
              </a:custGeom>
              <a:solidFill>
                <a:srgbClr val="2796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5" name="任意多边形: 形状 4134">
                <a:extLst>
                  <a:ext uri="{FF2B5EF4-FFF2-40B4-BE49-F238E27FC236}">
                    <a16:creationId xmlns:a16="http://schemas.microsoft.com/office/drawing/2014/main" id="{A8A87E6A-9014-5949-FD20-C591F07147A5}"/>
                  </a:ext>
                </a:extLst>
              </p:cNvPr>
              <p:cNvSpPr/>
              <p:nvPr/>
            </p:nvSpPr>
            <p:spPr>
              <a:xfrm>
                <a:off x="2209329" y="3837531"/>
                <a:ext cx="95320" cy="95320"/>
              </a:xfrm>
              <a:custGeom>
                <a:avLst/>
                <a:gdLst>
                  <a:gd name="connsiteX0" fmla="*/ 100324 w 95320"/>
                  <a:gd name="connsiteY0" fmla="*/ 17873 h 95320"/>
                  <a:gd name="connsiteX1" fmla="*/ 100324 w 95320"/>
                  <a:gd name="connsiteY1" fmla="*/ 100324 h 95320"/>
                  <a:gd name="connsiteX2" fmla="*/ 17873 w 95320"/>
                  <a:gd name="connsiteY2" fmla="*/ 100324 h 95320"/>
                  <a:gd name="connsiteX3" fmla="*/ 17873 w 95320"/>
                  <a:gd name="connsiteY3" fmla="*/ 17873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00324" y="17873"/>
                    </a:moveTo>
                    <a:lnTo>
                      <a:pt x="100324" y="100324"/>
                    </a:lnTo>
                    <a:lnTo>
                      <a:pt x="17873" y="100324"/>
                    </a:lnTo>
                    <a:lnTo>
                      <a:pt x="17873" y="17873"/>
                    </a:lnTo>
                    <a:close/>
                  </a:path>
                </a:pathLst>
              </a:custGeom>
              <a:solidFill>
                <a:srgbClr val="F082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6" name="任意多边形: 形状 4135">
                <a:extLst>
                  <a:ext uri="{FF2B5EF4-FFF2-40B4-BE49-F238E27FC236}">
                    <a16:creationId xmlns:a16="http://schemas.microsoft.com/office/drawing/2014/main" id="{B0678C54-65C0-DADD-8F0E-046796A7917C}"/>
                  </a:ext>
                </a:extLst>
              </p:cNvPr>
              <p:cNvSpPr/>
              <p:nvPr/>
            </p:nvSpPr>
            <p:spPr>
              <a:xfrm>
                <a:off x="2126894" y="3837514"/>
                <a:ext cx="95320" cy="95320"/>
              </a:xfrm>
              <a:custGeom>
                <a:avLst/>
                <a:gdLst>
                  <a:gd name="connsiteX0" fmla="*/ 100324 w 95320"/>
                  <a:gd name="connsiteY0" fmla="*/ 17873 h 95320"/>
                  <a:gd name="connsiteX1" fmla="*/ 100324 w 95320"/>
                  <a:gd name="connsiteY1" fmla="*/ 100324 h 95320"/>
                  <a:gd name="connsiteX2" fmla="*/ 17873 w 95320"/>
                  <a:gd name="connsiteY2" fmla="*/ 100324 h 95320"/>
                  <a:gd name="connsiteX3" fmla="*/ 17873 w 95320"/>
                  <a:gd name="connsiteY3" fmla="*/ 17873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00324" y="17873"/>
                    </a:moveTo>
                    <a:lnTo>
                      <a:pt x="100324" y="100324"/>
                    </a:lnTo>
                    <a:lnTo>
                      <a:pt x="17873" y="100324"/>
                    </a:lnTo>
                    <a:lnTo>
                      <a:pt x="17873" y="17873"/>
                    </a:lnTo>
                    <a:close/>
                  </a:path>
                </a:pathLst>
              </a:custGeom>
              <a:solidFill>
                <a:srgbClr val="8EC2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7" name="任意多边形: 形状 4136">
                <a:extLst>
                  <a:ext uri="{FF2B5EF4-FFF2-40B4-BE49-F238E27FC236}">
                    <a16:creationId xmlns:a16="http://schemas.microsoft.com/office/drawing/2014/main" id="{316B2E9D-C368-10D1-DB93-733035674BCB}"/>
                  </a:ext>
                </a:extLst>
              </p:cNvPr>
              <p:cNvSpPr/>
              <p:nvPr/>
            </p:nvSpPr>
            <p:spPr>
              <a:xfrm>
                <a:off x="2044662" y="3837529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F5B2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8" name="任意多边形: 形状 4137">
                <a:extLst>
                  <a:ext uri="{FF2B5EF4-FFF2-40B4-BE49-F238E27FC236}">
                    <a16:creationId xmlns:a16="http://schemas.microsoft.com/office/drawing/2014/main" id="{A8DC6B14-DA04-E495-7A6C-88F924F14DF3}"/>
                  </a:ext>
                </a:extLst>
              </p:cNvPr>
              <p:cNvSpPr/>
              <p:nvPr/>
            </p:nvSpPr>
            <p:spPr>
              <a:xfrm>
                <a:off x="1962229" y="3837546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2796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9" name="任意多边形: 形状 4138">
                <a:extLst>
                  <a:ext uri="{FF2B5EF4-FFF2-40B4-BE49-F238E27FC236}">
                    <a16:creationId xmlns:a16="http://schemas.microsoft.com/office/drawing/2014/main" id="{84E48066-0885-483B-B93A-6BB272792B32}"/>
                  </a:ext>
                </a:extLst>
              </p:cNvPr>
              <p:cNvSpPr/>
              <p:nvPr/>
            </p:nvSpPr>
            <p:spPr>
              <a:xfrm>
                <a:off x="1962210" y="3755113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F082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0" name="任意多边形: 形状 4139">
                <a:extLst>
                  <a:ext uri="{FF2B5EF4-FFF2-40B4-BE49-F238E27FC236}">
                    <a16:creationId xmlns:a16="http://schemas.microsoft.com/office/drawing/2014/main" id="{1C277087-CF32-643C-D95E-16C761D7BDFA}"/>
                  </a:ext>
                </a:extLst>
              </p:cNvPr>
              <p:cNvSpPr/>
              <p:nvPr/>
            </p:nvSpPr>
            <p:spPr>
              <a:xfrm>
                <a:off x="2044646" y="3755094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8EC2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1" name="任意多边形: 形状 4140">
                <a:extLst>
                  <a:ext uri="{FF2B5EF4-FFF2-40B4-BE49-F238E27FC236}">
                    <a16:creationId xmlns:a16="http://schemas.microsoft.com/office/drawing/2014/main" id="{F7BEAEF7-C8FB-29D0-7457-7285CCEF3135}"/>
                  </a:ext>
                </a:extLst>
              </p:cNvPr>
              <p:cNvSpPr/>
              <p:nvPr/>
            </p:nvSpPr>
            <p:spPr>
              <a:xfrm>
                <a:off x="1892032" y="3416300"/>
                <a:ext cx="762560" cy="762560"/>
              </a:xfrm>
              <a:custGeom>
                <a:avLst/>
                <a:gdLst>
                  <a:gd name="connsiteX0" fmla="*/ 46232 w 762560"/>
                  <a:gd name="connsiteY0" fmla="*/ 627682 h 762560"/>
                  <a:gd name="connsiteX1" fmla="*/ 51951 w 762560"/>
                  <a:gd name="connsiteY1" fmla="*/ 627682 h 762560"/>
                  <a:gd name="connsiteX2" fmla="*/ 312651 w 762560"/>
                  <a:gd name="connsiteY2" fmla="*/ 627682 h 762560"/>
                  <a:gd name="connsiteX3" fmla="*/ 319800 w 762560"/>
                  <a:gd name="connsiteY3" fmla="*/ 622440 h 762560"/>
                  <a:gd name="connsiteX4" fmla="*/ 378899 w 762560"/>
                  <a:gd name="connsiteY4" fmla="*/ 587410 h 762560"/>
                  <a:gd name="connsiteX5" fmla="*/ 408448 w 762560"/>
                  <a:gd name="connsiteY5" fmla="*/ 594320 h 762560"/>
                  <a:gd name="connsiteX6" fmla="*/ 413690 w 762560"/>
                  <a:gd name="connsiteY6" fmla="*/ 594320 h 762560"/>
                  <a:gd name="connsiteX7" fmla="*/ 410116 w 762560"/>
                  <a:gd name="connsiteY7" fmla="*/ 590508 h 762560"/>
                  <a:gd name="connsiteX8" fmla="*/ 227578 w 762560"/>
                  <a:gd name="connsiteY8" fmla="*/ 407731 h 762560"/>
                  <a:gd name="connsiteX9" fmla="*/ 242829 w 762560"/>
                  <a:gd name="connsiteY9" fmla="*/ 323850 h 762560"/>
                  <a:gd name="connsiteX10" fmla="*/ 297400 w 762560"/>
                  <a:gd name="connsiteY10" fmla="*/ 333620 h 762560"/>
                  <a:gd name="connsiteX11" fmla="*/ 376754 w 762560"/>
                  <a:gd name="connsiteY11" fmla="*/ 412736 h 762560"/>
                  <a:gd name="connsiteX12" fmla="*/ 380328 w 762560"/>
                  <a:gd name="connsiteY12" fmla="*/ 416072 h 762560"/>
                  <a:gd name="connsiteX13" fmla="*/ 391290 w 762560"/>
                  <a:gd name="connsiteY13" fmla="*/ 399868 h 762560"/>
                  <a:gd name="connsiteX14" fmla="*/ 426082 w 762560"/>
                  <a:gd name="connsiteY14" fmla="*/ 382710 h 762560"/>
                  <a:gd name="connsiteX15" fmla="*/ 430610 w 762560"/>
                  <a:gd name="connsiteY15" fmla="*/ 378421 h 762560"/>
                  <a:gd name="connsiteX16" fmla="*/ 448959 w 762560"/>
                  <a:gd name="connsiteY16" fmla="*/ 342199 h 762560"/>
                  <a:gd name="connsiteX17" fmla="*/ 451104 w 762560"/>
                  <a:gd name="connsiteY17" fmla="*/ 336003 h 762560"/>
                  <a:gd name="connsiteX18" fmla="*/ 451104 w 762560"/>
                  <a:gd name="connsiteY18" fmla="*/ 178725 h 762560"/>
                  <a:gd name="connsiteX19" fmla="*/ 451104 w 762560"/>
                  <a:gd name="connsiteY19" fmla="*/ 137976 h 762560"/>
                  <a:gd name="connsiteX20" fmla="*/ 46470 w 762560"/>
                  <a:gd name="connsiteY20" fmla="*/ 137976 h 762560"/>
                  <a:gd name="connsiteX21" fmla="*/ 46470 w 762560"/>
                  <a:gd name="connsiteY21" fmla="*/ 144172 h 762560"/>
                  <a:gd name="connsiteX22" fmla="*/ 46470 w 762560"/>
                  <a:gd name="connsiteY22" fmla="*/ 316701 h 762560"/>
                  <a:gd name="connsiteX23" fmla="*/ 38130 w 762560"/>
                  <a:gd name="connsiteY23" fmla="*/ 331475 h 762560"/>
                  <a:gd name="connsiteX24" fmla="*/ 17874 w 762560"/>
                  <a:gd name="connsiteY24" fmla="*/ 318846 h 762560"/>
                  <a:gd name="connsiteX25" fmla="*/ 17874 w 762560"/>
                  <a:gd name="connsiteY25" fmla="*/ 240445 h 762560"/>
                  <a:gd name="connsiteX26" fmla="*/ 17874 w 762560"/>
                  <a:gd name="connsiteY26" fmla="*/ 78877 h 762560"/>
                  <a:gd name="connsiteX27" fmla="*/ 79117 w 762560"/>
                  <a:gd name="connsiteY27" fmla="*/ 17873 h 762560"/>
                  <a:gd name="connsiteX28" fmla="*/ 418218 w 762560"/>
                  <a:gd name="connsiteY28" fmla="*/ 17873 h 762560"/>
                  <a:gd name="connsiteX29" fmla="*/ 479700 w 762560"/>
                  <a:gd name="connsiteY29" fmla="*/ 79592 h 762560"/>
                  <a:gd name="connsiteX30" fmla="*/ 479700 w 762560"/>
                  <a:gd name="connsiteY30" fmla="*/ 324803 h 762560"/>
                  <a:gd name="connsiteX31" fmla="*/ 486134 w 762560"/>
                  <a:gd name="connsiteY31" fmla="*/ 331475 h 762560"/>
                  <a:gd name="connsiteX32" fmla="*/ 504483 w 762560"/>
                  <a:gd name="connsiteY32" fmla="*/ 335527 h 762560"/>
                  <a:gd name="connsiteX33" fmla="*/ 513538 w 762560"/>
                  <a:gd name="connsiteY33" fmla="*/ 320037 h 762560"/>
                  <a:gd name="connsiteX34" fmla="*/ 590986 w 762560"/>
                  <a:gd name="connsiteY34" fmla="*/ 315748 h 762560"/>
                  <a:gd name="connsiteX35" fmla="*/ 657710 w 762560"/>
                  <a:gd name="connsiteY35" fmla="*/ 382472 h 762560"/>
                  <a:gd name="connsiteX36" fmla="*/ 701080 w 762560"/>
                  <a:gd name="connsiteY36" fmla="*/ 427034 h 762560"/>
                  <a:gd name="connsiteX37" fmla="*/ 746119 w 762560"/>
                  <a:gd name="connsiteY37" fmla="*/ 530694 h 762560"/>
                  <a:gd name="connsiteX38" fmla="*/ 647225 w 762560"/>
                  <a:gd name="connsiteY38" fmla="*/ 723241 h 762560"/>
                  <a:gd name="connsiteX39" fmla="*/ 523070 w 762560"/>
                  <a:gd name="connsiteY39" fmla="*/ 745641 h 762560"/>
                  <a:gd name="connsiteX40" fmla="*/ 468499 w 762560"/>
                  <a:gd name="connsiteY40" fmla="*/ 729913 h 762560"/>
                  <a:gd name="connsiteX41" fmla="*/ 460874 w 762560"/>
                  <a:gd name="connsiteY41" fmla="*/ 731343 h 762560"/>
                  <a:gd name="connsiteX42" fmla="*/ 419171 w 762560"/>
                  <a:gd name="connsiteY42" fmla="*/ 747786 h 762560"/>
                  <a:gd name="connsiteX43" fmla="*/ 78641 w 762560"/>
                  <a:gd name="connsiteY43" fmla="*/ 747786 h 762560"/>
                  <a:gd name="connsiteX44" fmla="*/ 18112 w 762560"/>
                  <a:gd name="connsiteY44" fmla="*/ 687257 h 762560"/>
                  <a:gd name="connsiteX45" fmla="*/ 18112 w 762560"/>
                  <a:gd name="connsiteY45" fmla="*/ 447766 h 762560"/>
                  <a:gd name="connsiteX46" fmla="*/ 38368 w 762560"/>
                  <a:gd name="connsiteY46" fmla="*/ 434183 h 762560"/>
                  <a:gd name="connsiteX47" fmla="*/ 46708 w 762560"/>
                  <a:gd name="connsiteY47" fmla="*/ 447051 h 762560"/>
                  <a:gd name="connsiteX48" fmla="*/ 46708 w 762560"/>
                  <a:gd name="connsiteY48" fmla="*/ 468498 h 762560"/>
                  <a:gd name="connsiteX49" fmla="*/ 46708 w 762560"/>
                  <a:gd name="connsiteY49" fmla="*/ 621963 h 762560"/>
                  <a:gd name="connsiteX50" fmla="*/ 46232 w 762560"/>
                  <a:gd name="connsiteY50" fmla="*/ 627682 h 762560"/>
                  <a:gd name="connsiteX51" fmla="*/ 719429 w 762560"/>
                  <a:gd name="connsiteY51" fmla="*/ 552618 h 762560"/>
                  <a:gd name="connsiteX52" fmla="*/ 715378 w 762560"/>
                  <a:gd name="connsiteY52" fmla="*/ 520209 h 762560"/>
                  <a:gd name="connsiteX53" fmla="*/ 671769 w 762560"/>
                  <a:gd name="connsiteY53" fmla="*/ 437042 h 762560"/>
                  <a:gd name="connsiteX54" fmla="*/ 605999 w 762560"/>
                  <a:gd name="connsiteY54" fmla="*/ 371033 h 762560"/>
                  <a:gd name="connsiteX55" fmla="*/ 570015 w 762560"/>
                  <a:gd name="connsiteY55" fmla="*/ 335050 h 762560"/>
                  <a:gd name="connsiteX56" fmla="*/ 537368 w 762560"/>
                  <a:gd name="connsiteY56" fmla="*/ 334812 h 762560"/>
                  <a:gd name="connsiteX57" fmla="*/ 538321 w 762560"/>
                  <a:gd name="connsiteY57" fmla="*/ 366744 h 762560"/>
                  <a:gd name="connsiteX58" fmla="*/ 590747 w 762560"/>
                  <a:gd name="connsiteY58" fmla="*/ 419170 h 762560"/>
                  <a:gd name="connsiteX59" fmla="*/ 595752 w 762560"/>
                  <a:gd name="connsiteY59" fmla="*/ 434183 h 762560"/>
                  <a:gd name="connsiteX60" fmla="*/ 571683 w 762560"/>
                  <a:gd name="connsiteY60" fmla="*/ 440379 h 762560"/>
                  <a:gd name="connsiteX61" fmla="*/ 542849 w 762560"/>
                  <a:gd name="connsiteY61" fmla="*/ 411544 h 762560"/>
                  <a:gd name="connsiteX62" fmla="*/ 498287 w 762560"/>
                  <a:gd name="connsiteY62" fmla="*/ 366982 h 762560"/>
                  <a:gd name="connsiteX63" fmla="*/ 473504 w 762560"/>
                  <a:gd name="connsiteY63" fmla="*/ 361025 h 762560"/>
                  <a:gd name="connsiteX64" fmla="*/ 466116 w 762560"/>
                  <a:gd name="connsiteY64" fmla="*/ 398438 h 762560"/>
                  <a:gd name="connsiteX65" fmla="*/ 518543 w 762560"/>
                  <a:gd name="connsiteY65" fmla="*/ 450864 h 762560"/>
                  <a:gd name="connsiteX66" fmla="*/ 539751 w 762560"/>
                  <a:gd name="connsiteY66" fmla="*/ 472072 h 762560"/>
                  <a:gd name="connsiteX67" fmla="*/ 542849 w 762560"/>
                  <a:gd name="connsiteY67" fmla="*/ 487800 h 762560"/>
                  <a:gd name="connsiteX68" fmla="*/ 530696 w 762560"/>
                  <a:gd name="connsiteY68" fmla="*/ 496379 h 762560"/>
                  <a:gd name="connsiteX69" fmla="*/ 517589 w 762560"/>
                  <a:gd name="connsiteY69" fmla="*/ 490183 h 762560"/>
                  <a:gd name="connsiteX70" fmla="*/ 446814 w 762560"/>
                  <a:gd name="connsiteY70" fmla="*/ 419408 h 762560"/>
                  <a:gd name="connsiteX71" fmla="*/ 424414 w 762560"/>
                  <a:gd name="connsiteY71" fmla="*/ 412497 h 762560"/>
                  <a:gd name="connsiteX72" fmla="*/ 414167 w 762560"/>
                  <a:gd name="connsiteY72" fmla="*/ 450149 h 762560"/>
                  <a:gd name="connsiteX73" fmla="*/ 455631 w 762560"/>
                  <a:gd name="connsiteY73" fmla="*/ 491851 h 762560"/>
                  <a:gd name="connsiteX74" fmla="*/ 484466 w 762560"/>
                  <a:gd name="connsiteY74" fmla="*/ 520686 h 762560"/>
                  <a:gd name="connsiteX75" fmla="*/ 487325 w 762560"/>
                  <a:gd name="connsiteY75" fmla="*/ 536414 h 762560"/>
                  <a:gd name="connsiteX76" fmla="*/ 474219 w 762560"/>
                  <a:gd name="connsiteY76" fmla="*/ 544754 h 762560"/>
                  <a:gd name="connsiteX77" fmla="*/ 462304 w 762560"/>
                  <a:gd name="connsiteY77" fmla="*/ 538797 h 762560"/>
                  <a:gd name="connsiteX78" fmla="*/ 325758 w 762560"/>
                  <a:gd name="connsiteY78" fmla="*/ 402251 h 762560"/>
                  <a:gd name="connsiteX79" fmla="*/ 279289 w 762560"/>
                  <a:gd name="connsiteY79" fmla="*/ 356020 h 762560"/>
                  <a:gd name="connsiteX80" fmla="*/ 241399 w 762560"/>
                  <a:gd name="connsiteY80" fmla="*/ 365552 h 762560"/>
                  <a:gd name="connsiteX81" fmla="*/ 249025 w 762560"/>
                  <a:gd name="connsiteY81" fmla="*/ 389144 h 762560"/>
                  <a:gd name="connsiteX82" fmla="*/ 425367 w 762560"/>
                  <a:gd name="connsiteY82" fmla="*/ 565486 h 762560"/>
                  <a:gd name="connsiteX83" fmla="*/ 472074 w 762560"/>
                  <a:gd name="connsiteY83" fmla="*/ 612193 h 762560"/>
                  <a:gd name="connsiteX84" fmla="*/ 474695 w 762560"/>
                  <a:gd name="connsiteY84" fmla="*/ 630065 h 762560"/>
                  <a:gd name="connsiteX85" fmla="*/ 458253 w 762560"/>
                  <a:gd name="connsiteY85" fmla="*/ 636261 h 762560"/>
                  <a:gd name="connsiteX86" fmla="*/ 434184 w 762560"/>
                  <a:gd name="connsiteY86" fmla="*/ 630542 h 762560"/>
                  <a:gd name="connsiteX87" fmla="*/ 375562 w 762560"/>
                  <a:gd name="connsiteY87" fmla="*/ 616482 h 762560"/>
                  <a:gd name="connsiteX88" fmla="*/ 346252 w 762560"/>
                  <a:gd name="connsiteY88" fmla="*/ 639836 h 762560"/>
                  <a:gd name="connsiteX89" fmla="*/ 365316 w 762560"/>
                  <a:gd name="connsiteY89" fmla="*/ 664142 h 762560"/>
                  <a:gd name="connsiteX90" fmla="*/ 493759 w 762560"/>
                  <a:gd name="connsiteY90" fmla="*/ 708943 h 762560"/>
                  <a:gd name="connsiteX91" fmla="*/ 594560 w 762560"/>
                  <a:gd name="connsiteY91" fmla="*/ 714424 h 762560"/>
                  <a:gd name="connsiteX92" fmla="*/ 719429 w 762560"/>
                  <a:gd name="connsiteY92" fmla="*/ 552618 h 762560"/>
                  <a:gd name="connsiteX93" fmla="*/ 450865 w 762560"/>
                  <a:gd name="connsiteY93" fmla="*/ 108665 h 762560"/>
                  <a:gd name="connsiteX94" fmla="*/ 450865 w 762560"/>
                  <a:gd name="connsiteY94" fmla="*/ 77686 h 762560"/>
                  <a:gd name="connsiteX95" fmla="*/ 419410 w 762560"/>
                  <a:gd name="connsiteY95" fmla="*/ 46230 h 762560"/>
                  <a:gd name="connsiteX96" fmla="*/ 77449 w 762560"/>
                  <a:gd name="connsiteY96" fmla="*/ 46230 h 762560"/>
                  <a:gd name="connsiteX97" fmla="*/ 47423 w 762560"/>
                  <a:gd name="connsiteY97" fmla="*/ 69822 h 762560"/>
                  <a:gd name="connsiteX98" fmla="*/ 45517 w 762560"/>
                  <a:gd name="connsiteY98" fmla="*/ 108665 h 762560"/>
                  <a:gd name="connsiteX99" fmla="*/ 450865 w 762560"/>
                  <a:gd name="connsiteY99" fmla="*/ 108665 h 762560"/>
                  <a:gd name="connsiteX100" fmla="*/ 46232 w 762560"/>
                  <a:gd name="connsiteY100" fmla="*/ 656278 h 762560"/>
                  <a:gd name="connsiteX101" fmla="*/ 46232 w 762560"/>
                  <a:gd name="connsiteY101" fmla="*/ 675104 h 762560"/>
                  <a:gd name="connsiteX102" fmla="*/ 46708 w 762560"/>
                  <a:gd name="connsiteY102" fmla="*/ 693215 h 762560"/>
                  <a:gd name="connsiteX103" fmla="*/ 79355 w 762560"/>
                  <a:gd name="connsiteY103" fmla="*/ 718951 h 762560"/>
                  <a:gd name="connsiteX104" fmla="*/ 417503 w 762560"/>
                  <a:gd name="connsiteY104" fmla="*/ 718951 h 762560"/>
                  <a:gd name="connsiteX105" fmla="*/ 422746 w 762560"/>
                  <a:gd name="connsiteY105" fmla="*/ 718713 h 762560"/>
                  <a:gd name="connsiteX106" fmla="*/ 430371 w 762560"/>
                  <a:gd name="connsiteY106" fmla="*/ 716807 h 762560"/>
                  <a:gd name="connsiteX107" fmla="*/ 425844 w 762560"/>
                  <a:gd name="connsiteY107" fmla="*/ 714662 h 762560"/>
                  <a:gd name="connsiteX108" fmla="*/ 355545 w 762560"/>
                  <a:gd name="connsiteY108" fmla="*/ 690355 h 762560"/>
                  <a:gd name="connsiteX109" fmla="*/ 321707 w 762560"/>
                  <a:gd name="connsiteY109" fmla="*/ 660568 h 762560"/>
                  <a:gd name="connsiteX110" fmla="*/ 314558 w 762560"/>
                  <a:gd name="connsiteY110" fmla="*/ 656040 h 762560"/>
                  <a:gd name="connsiteX111" fmla="*/ 51951 w 762560"/>
                  <a:gd name="connsiteY111" fmla="*/ 656040 h 762560"/>
                  <a:gd name="connsiteX112" fmla="*/ 46232 w 762560"/>
                  <a:gd name="connsiteY112" fmla="*/ 656278 h 762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</a:cxnLst>
                <a:rect l="l" t="t" r="r" b="b"/>
                <a:pathLst>
                  <a:path w="762560" h="762560">
                    <a:moveTo>
                      <a:pt x="46232" y="627682"/>
                    </a:moveTo>
                    <a:cubicBezTo>
                      <a:pt x="48376" y="627682"/>
                      <a:pt x="50283" y="627682"/>
                      <a:pt x="51951" y="627682"/>
                    </a:cubicBezTo>
                    <a:cubicBezTo>
                      <a:pt x="138930" y="627682"/>
                      <a:pt x="225910" y="627682"/>
                      <a:pt x="312651" y="627682"/>
                    </a:cubicBezTo>
                    <a:cubicBezTo>
                      <a:pt x="316941" y="627682"/>
                      <a:pt x="318609" y="626253"/>
                      <a:pt x="319800" y="622440"/>
                    </a:cubicBezTo>
                    <a:cubicBezTo>
                      <a:pt x="327188" y="598133"/>
                      <a:pt x="353877" y="582405"/>
                      <a:pt x="378899" y="587410"/>
                    </a:cubicBezTo>
                    <a:cubicBezTo>
                      <a:pt x="388907" y="589316"/>
                      <a:pt x="398678" y="591937"/>
                      <a:pt x="408448" y="594320"/>
                    </a:cubicBezTo>
                    <a:cubicBezTo>
                      <a:pt x="409878" y="594559"/>
                      <a:pt x="411546" y="594797"/>
                      <a:pt x="413690" y="594320"/>
                    </a:cubicBezTo>
                    <a:cubicBezTo>
                      <a:pt x="412499" y="593129"/>
                      <a:pt x="411307" y="591699"/>
                      <a:pt x="410116" y="590508"/>
                    </a:cubicBezTo>
                    <a:cubicBezTo>
                      <a:pt x="349349" y="529503"/>
                      <a:pt x="288345" y="468736"/>
                      <a:pt x="227578" y="407731"/>
                    </a:cubicBezTo>
                    <a:cubicBezTo>
                      <a:pt x="201127" y="381042"/>
                      <a:pt x="208752" y="338148"/>
                      <a:pt x="242829" y="323850"/>
                    </a:cubicBezTo>
                    <a:cubicBezTo>
                      <a:pt x="262847" y="315509"/>
                      <a:pt x="281910" y="318607"/>
                      <a:pt x="297400" y="333620"/>
                    </a:cubicBezTo>
                    <a:cubicBezTo>
                      <a:pt x="324328" y="359595"/>
                      <a:pt x="350303" y="386284"/>
                      <a:pt x="376754" y="412736"/>
                    </a:cubicBezTo>
                    <a:cubicBezTo>
                      <a:pt x="377945" y="413927"/>
                      <a:pt x="379137" y="415119"/>
                      <a:pt x="380328" y="416072"/>
                    </a:cubicBezTo>
                    <a:cubicBezTo>
                      <a:pt x="384141" y="410591"/>
                      <a:pt x="387239" y="404872"/>
                      <a:pt x="391290" y="399868"/>
                    </a:cubicBezTo>
                    <a:cubicBezTo>
                      <a:pt x="400346" y="389144"/>
                      <a:pt x="412261" y="383663"/>
                      <a:pt x="426082" y="382710"/>
                    </a:cubicBezTo>
                    <a:cubicBezTo>
                      <a:pt x="429418" y="382472"/>
                      <a:pt x="430371" y="381518"/>
                      <a:pt x="430610" y="378421"/>
                    </a:cubicBezTo>
                    <a:cubicBezTo>
                      <a:pt x="431563" y="363884"/>
                      <a:pt x="437759" y="351731"/>
                      <a:pt x="448959" y="342199"/>
                    </a:cubicBezTo>
                    <a:cubicBezTo>
                      <a:pt x="450389" y="341007"/>
                      <a:pt x="451104" y="338148"/>
                      <a:pt x="451104" y="336003"/>
                    </a:cubicBezTo>
                    <a:cubicBezTo>
                      <a:pt x="451104" y="283577"/>
                      <a:pt x="451104" y="231151"/>
                      <a:pt x="451104" y="178725"/>
                    </a:cubicBezTo>
                    <a:cubicBezTo>
                      <a:pt x="451104" y="165380"/>
                      <a:pt x="451104" y="151797"/>
                      <a:pt x="451104" y="137976"/>
                    </a:cubicBezTo>
                    <a:cubicBezTo>
                      <a:pt x="316226" y="137976"/>
                      <a:pt x="181586" y="137976"/>
                      <a:pt x="46470" y="137976"/>
                    </a:cubicBezTo>
                    <a:cubicBezTo>
                      <a:pt x="46470" y="140120"/>
                      <a:pt x="46470" y="142027"/>
                      <a:pt x="46470" y="144172"/>
                    </a:cubicBezTo>
                    <a:cubicBezTo>
                      <a:pt x="46470" y="201602"/>
                      <a:pt x="46470" y="259032"/>
                      <a:pt x="46470" y="316701"/>
                    </a:cubicBezTo>
                    <a:cubicBezTo>
                      <a:pt x="46470" y="323373"/>
                      <a:pt x="44325" y="328616"/>
                      <a:pt x="38130" y="331475"/>
                    </a:cubicBezTo>
                    <a:cubicBezTo>
                      <a:pt x="28836" y="336003"/>
                      <a:pt x="17874" y="329092"/>
                      <a:pt x="17874" y="318846"/>
                    </a:cubicBezTo>
                    <a:cubicBezTo>
                      <a:pt x="17874" y="292633"/>
                      <a:pt x="17874" y="266658"/>
                      <a:pt x="17874" y="240445"/>
                    </a:cubicBezTo>
                    <a:cubicBezTo>
                      <a:pt x="17874" y="186589"/>
                      <a:pt x="18112" y="132733"/>
                      <a:pt x="17874" y="78877"/>
                    </a:cubicBezTo>
                    <a:cubicBezTo>
                      <a:pt x="17636" y="45039"/>
                      <a:pt x="45517" y="17873"/>
                      <a:pt x="79117" y="17873"/>
                    </a:cubicBezTo>
                    <a:cubicBezTo>
                      <a:pt x="192071" y="18111"/>
                      <a:pt x="305264" y="18111"/>
                      <a:pt x="418218" y="17873"/>
                    </a:cubicBezTo>
                    <a:cubicBezTo>
                      <a:pt x="451580" y="17873"/>
                      <a:pt x="479938" y="44324"/>
                      <a:pt x="479700" y="79592"/>
                    </a:cubicBezTo>
                    <a:cubicBezTo>
                      <a:pt x="479461" y="161329"/>
                      <a:pt x="479700" y="243066"/>
                      <a:pt x="479700" y="324803"/>
                    </a:cubicBezTo>
                    <a:cubicBezTo>
                      <a:pt x="479700" y="330999"/>
                      <a:pt x="479700" y="330761"/>
                      <a:pt x="486134" y="331475"/>
                    </a:cubicBezTo>
                    <a:cubicBezTo>
                      <a:pt x="492329" y="332429"/>
                      <a:pt x="498287" y="334097"/>
                      <a:pt x="504483" y="335527"/>
                    </a:cubicBezTo>
                    <a:cubicBezTo>
                      <a:pt x="507342" y="330522"/>
                      <a:pt x="509964" y="324803"/>
                      <a:pt x="513538" y="320037"/>
                    </a:cubicBezTo>
                    <a:cubicBezTo>
                      <a:pt x="532840" y="294777"/>
                      <a:pt x="568109" y="292871"/>
                      <a:pt x="590986" y="315748"/>
                    </a:cubicBezTo>
                    <a:cubicBezTo>
                      <a:pt x="613386" y="337910"/>
                      <a:pt x="635548" y="360310"/>
                      <a:pt x="657710" y="382472"/>
                    </a:cubicBezTo>
                    <a:cubicBezTo>
                      <a:pt x="672246" y="397246"/>
                      <a:pt x="687497" y="411544"/>
                      <a:pt x="701080" y="427034"/>
                    </a:cubicBezTo>
                    <a:cubicBezTo>
                      <a:pt x="727055" y="456583"/>
                      <a:pt x="742545" y="491613"/>
                      <a:pt x="746119" y="530694"/>
                    </a:cubicBezTo>
                    <a:cubicBezTo>
                      <a:pt x="753506" y="615291"/>
                      <a:pt x="720383" y="680108"/>
                      <a:pt x="647225" y="723241"/>
                    </a:cubicBezTo>
                    <a:cubicBezTo>
                      <a:pt x="609097" y="745641"/>
                      <a:pt x="567156" y="752313"/>
                      <a:pt x="523070" y="745641"/>
                    </a:cubicBezTo>
                    <a:cubicBezTo>
                      <a:pt x="504244" y="742781"/>
                      <a:pt x="486372" y="736347"/>
                      <a:pt x="468499" y="729913"/>
                    </a:cubicBezTo>
                    <a:cubicBezTo>
                      <a:pt x="465402" y="728960"/>
                      <a:pt x="463495" y="728960"/>
                      <a:pt x="460874" y="731343"/>
                    </a:cubicBezTo>
                    <a:cubicBezTo>
                      <a:pt x="449197" y="742305"/>
                      <a:pt x="435376" y="747786"/>
                      <a:pt x="419171" y="747786"/>
                    </a:cubicBezTo>
                    <a:cubicBezTo>
                      <a:pt x="305740" y="747786"/>
                      <a:pt x="192071" y="747786"/>
                      <a:pt x="78641" y="747786"/>
                    </a:cubicBezTo>
                    <a:cubicBezTo>
                      <a:pt x="44564" y="747786"/>
                      <a:pt x="18112" y="721334"/>
                      <a:pt x="18112" y="687257"/>
                    </a:cubicBezTo>
                    <a:cubicBezTo>
                      <a:pt x="18112" y="607427"/>
                      <a:pt x="18112" y="527596"/>
                      <a:pt x="18112" y="447766"/>
                    </a:cubicBezTo>
                    <a:cubicBezTo>
                      <a:pt x="18112" y="436566"/>
                      <a:pt x="28598" y="429417"/>
                      <a:pt x="38368" y="434183"/>
                    </a:cubicBezTo>
                    <a:cubicBezTo>
                      <a:pt x="43610" y="436804"/>
                      <a:pt x="46470" y="441093"/>
                      <a:pt x="46708" y="447051"/>
                    </a:cubicBezTo>
                    <a:cubicBezTo>
                      <a:pt x="46947" y="454200"/>
                      <a:pt x="46708" y="461349"/>
                      <a:pt x="46708" y="468498"/>
                    </a:cubicBezTo>
                    <a:cubicBezTo>
                      <a:pt x="46708" y="519732"/>
                      <a:pt x="46708" y="570729"/>
                      <a:pt x="46708" y="621963"/>
                    </a:cubicBezTo>
                    <a:cubicBezTo>
                      <a:pt x="46232" y="623393"/>
                      <a:pt x="46232" y="625299"/>
                      <a:pt x="46232" y="627682"/>
                    </a:cubicBezTo>
                    <a:close/>
                    <a:moveTo>
                      <a:pt x="719429" y="552618"/>
                    </a:moveTo>
                    <a:cubicBezTo>
                      <a:pt x="718238" y="541894"/>
                      <a:pt x="717523" y="530933"/>
                      <a:pt x="715378" y="520209"/>
                    </a:cubicBezTo>
                    <a:cubicBezTo>
                      <a:pt x="708944" y="488277"/>
                      <a:pt x="694646" y="460157"/>
                      <a:pt x="671769" y="437042"/>
                    </a:cubicBezTo>
                    <a:cubicBezTo>
                      <a:pt x="650084" y="414880"/>
                      <a:pt x="627922" y="393195"/>
                      <a:pt x="605999" y="371033"/>
                    </a:cubicBezTo>
                    <a:cubicBezTo>
                      <a:pt x="594084" y="359118"/>
                      <a:pt x="582169" y="346965"/>
                      <a:pt x="570015" y="335050"/>
                    </a:cubicBezTo>
                    <a:cubicBezTo>
                      <a:pt x="560245" y="325518"/>
                      <a:pt x="546424" y="325518"/>
                      <a:pt x="537368" y="334812"/>
                    </a:cubicBezTo>
                    <a:cubicBezTo>
                      <a:pt x="528789" y="343867"/>
                      <a:pt x="529028" y="357450"/>
                      <a:pt x="538321" y="366744"/>
                    </a:cubicBezTo>
                    <a:cubicBezTo>
                      <a:pt x="555717" y="384378"/>
                      <a:pt x="573113" y="401774"/>
                      <a:pt x="590747" y="419170"/>
                    </a:cubicBezTo>
                    <a:cubicBezTo>
                      <a:pt x="594798" y="423221"/>
                      <a:pt x="597420" y="427987"/>
                      <a:pt x="595752" y="434183"/>
                    </a:cubicBezTo>
                    <a:cubicBezTo>
                      <a:pt x="592654" y="445145"/>
                      <a:pt x="580024" y="448481"/>
                      <a:pt x="571683" y="440379"/>
                    </a:cubicBezTo>
                    <a:cubicBezTo>
                      <a:pt x="561913" y="430847"/>
                      <a:pt x="552381" y="421076"/>
                      <a:pt x="542849" y="411544"/>
                    </a:cubicBezTo>
                    <a:cubicBezTo>
                      <a:pt x="528074" y="396770"/>
                      <a:pt x="513062" y="381757"/>
                      <a:pt x="498287" y="366982"/>
                    </a:cubicBezTo>
                    <a:cubicBezTo>
                      <a:pt x="491138" y="359833"/>
                      <a:pt x="482797" y="357688"/>
                      <a:pt x="473504" y="361025"/>
                    </a:cubicBezTo>
                    <a:cubicBezTo>
                      <a:pt x="457776" y="366744"/>
                      <a:pt x="453963" y="386046"/>
                      <a:pt x="466116" y="398438"/>
                    </a:cubicBezTo>
                    <a:cubicBezTo>
                      <a:pt x="483512" y="416072"/>
                      <a:pt x="500908" y="433468"/>
                      <a:pt x="518543" y="450864"/>
                    </a:cubicBezTo>
                    <a:cubicBezTo>
                      <a:pt x="525692" y="458013"/>
                      <a:pt x="532840" y="464923"/>
                      <a:pt x="539751" y="472072"/>
                    </a:cubicBezTo>
                    <a:cubicBezTo>
                      <a:pt x="544041" y="476600"/>
                      <a:pt x="545232" y="481843"/>
                      <a:pt x="542849" y="487800"/>
                    </a:cubicBezTo>
                    <a:cubicBezTo>
                      <a:pt x="540466" y="493043"/>
                      <a:pt x="536415" y="495902"/>
                      <a:pt x="530696" y="496379"/>
                    </a:cubicBezTo>
                    <a:cubicBezTo>
                      <a:pt x="525215" y="496856"/>
                      <a:pt x="521164" y="493758"/>
                      <a:pt x="517589" y="490183"/>
                    </a:cubicBezTo>
                    <a:cubicBezTo>
                      <a:pt x="493998" y="466592"/>
                      <a:pt x="470406" y="443000"/>
                      <a:pt x="446814" y="419408"/>
                    </a:cubicBezTo>
                    <a:cubicBezTo>
                      <a:pt x="440618" y="413212"/>
                      <a:pt x="433231" y="410114"/>
                      <a:pt x="424414" y="412497"/>
                    </a:cubicBezTo>
                    <a:cubicBezTo>
                      <a:pt x="407256" y="417025"/>
                      <a:pt x="401537" y="437281"/>
                      <a:pt x="414167" y="450149"/>
                    </a:cubicBezTo>
                    <a:cubicBezTo>
                      <a:pt x="427750" y="464209"/>
                      <a:pt x="441810" y="478030"/>
                      <a:pt x="455631" y="491851"/>
                    </a:cubicBezTo>
                    <a:cubicBezTo>
                      <a:pt x="465163" y="501383"/>
                      <a:pt x="474934" y="510915"/>
                      <a:pt x="484466" y="520686"/>
                    </a:cubicBezTo>
                    <a:cubicBezTo>
                      <a:pt x="488755" y="525213"/>
                      <a:pt x="489946" y="530456"/>
                      <a:pt x="487325" y="536414"/>
                    </a:cubicBezTo>
                    <a:cubicBezTo>
                      <a:pt x="484704" y="542133"/>
                      <a:pt x="480176" y="544754"/>
                      <a:pt x="474219" y="544754"/>
                    </a:cubicBezTo>
                    <a:cubicBezTo>
                      <a:pt x="469214" y="544754"/>
                      <a:pt x="465640" y="542133"/>
                      <a:pt x="462304" y="538797"/>
                    </a:cubicBezTo>
                    <a:cubicBezTo>
                      <a:pt x="416788" y="493281"/>
                      <a:pt x="371273" y="447766"/>
                      <a:pt x="325758" y="402251"/>
                    </a:cubicBezTo>
                    <a:cubicBezTo>
                      <a:pt x="310268" y="386761"/>
                      <a:pt x="295017" y="371272"/>
                      <a:pt x="279289" y="356020"/>
                    </a:cubicBezTo>
                    <a:cubicBezTo>
                      <a:pt x="266421" y="343390"/>
                      <a:pt x="246165" y="348633"/>
                      <a:pt x="241399" y="365552"/>
                    </a:cubicBezTo>
                    <a:cubicBezTo>
                      <a:pt x="238778" y="374846"/>
                      <a:pt x="242114" y="382472"/>
                      <a:pt x="249025" y="389144"/>
                    </a:cubicBezTo>
                    <a:cubicBezTo>
                      <a:pt x="307885" y="447766"/>
                      <a:pt x="366507" y="506626"/>
                      <a:pt x="425367" y="565486"/>
                    </a:cubicBezTo>
                    <a:cubicBezTo>
                      <a:pt x="440857" y="580976"/>
                      <a:pt x="456584" y="596465"/>
                      <a:pt x="472074" y="612193"/>
                    </a:cubicBezTo>
                    <a:cubicBezTo>
                      <a:pt x="477317" y="617436"/>
                      <a:pt x="478031" y="624346"/>
                      <a:pt x="474695" y="630065"/>
                    </a:cubicBezTo>
                    <a:cubicBezTo>
                      <a:pt x="471359" y="635546"/>
                      <a:pt x="465163" y="637929"/>
                      <a:pt x="458253" y="636261"/>
                    </a:cubicBezTo>
                    <a:cubicBezTo>
                      <a:pt x="450150" y="634355"/>
                      <a:pt x="442286" y="632448"/>
                      <a:pt x="434184" y="630542"/>
                    </a:cubicBezTo>
                    <a:cubicBezTo>
                      <a:pt x="414644" y="625776"/>
                      <a:pt x="395103" y="621010"/>
                      <a:pt x="375562" y="616482"/>
                    </a:cubicBezTo>
                    <a:cubicBezTo>
                      <a:pt x="361026" y="613146"/>
                      <a:pt x="346490" y="624823"/>
                      <a:pt x="346252" y="639836"/>
                    </a:cubicBezTo>
                    <a:cubicBezTo>
                      <a:pt x="346252" y="651274"/>
                      <a:pt x="352924" y="659853"/>
                      <a:pt x="365316" y="664142"/>
                    </a:cubicBezTo>
                    <a:cubicBezTo>
                      <a:pt x="408210" y="679155"/>
                      <a:pt x="451104" y="693692"/>
                      <a:pt x="493759" y="708943"/>
                    </a:cubicBezTo>
                    <a:cubicBezTo>
                      <a:pt x="526883" y="720620"/>
                      <a:pt x="560245" y="723002"/>
                      <a:pt x="594560" y="714424"/>
                    </a:cubicBezTo>
                    <a:cubicBezTo>
                      <a:pt x="666765" y="695360"/>
                      <a:pt x="718715" y="628636"/>
                      <a:pt x="719429" y="552618"/>
                    </a:cubicBezTo>
                    <a:close/>
                    <a:moveTo>
                      <a:pt x="450865" y="108665"/>
                    </a:moveTo>
                    <a:cubicBezTo>
                      <a:pt x="450865" y="97941"/>
                      <a:pt x="450865" y="87933"/>
                      <a:pt x="450865" y="77686"/>
                    </a:cubicBezTo>
                    <a:cubicBezTo>
                      <a:pt x="450627" y="60052"/>
                      <a:pt x="437044" y="46230"/>
                      <a:pt x="419410" y="46230"/>
                    </a:cubicBezTo>
                    <a:cubicBezTo>
                      <a:pt x="305502" y="46230"/>
                      <a:pt x="191595" y="46230"/>
                      <a:pt x="77449" y="46230"/>
                    </a:cubicBezTo>
                    <a:cubicBezTo>
                      <a:pt x="62913" y="46230"/>
                      <a:pt x="49806" y="55524"/>
                      <a:pt x="47423" y="69822"/>
                    </a:cubicBezTo>
                    <a:cubicBezTo>
                      <a:pt x="45279" y="82452"/>
                      <a:pt x="45993" y="95558"/>
                      <a:pt x="45517" y="108665"/>
                    </a:cubicBezTo>
                    <a:cubicBezTo>
                      <a:pt x="181348" y="108665"/>
                      <a:pt x="315749" y="108665"/>
                      <a:pt x="450865" y="108665"/>
                    </a:cubicBezTo>
                    <a:close/>
                    <a:moveTo>
                      <a:pt x="46232" y="656278"/>
                    </a:moveTo>
                    <a:cubicBezTo>
                      <a:pt x="46232" y="663189"/>
                      <a:pt x="46232" y="669147"/>
                      <a:pt x="46232" y="675104"/>
                    </a:cubicBezTo>
                    <a:cubicBezTo>
                      <a:pt x="46232" y="681062"/>
                      <a:pt x="45755" y="687257"/>
                      <a:pt x="46708" y="693215"/>
                    </a:cubicBezTo>
                    <a:cubicBezTo>
                      <a:pt x="49568" y="709181"/>
                      <a:pt x="62436" y="718951"/>
                      <a:pt x="79355" y="718951"/>
                    </a:cubicBezTo>
                    <a:cubicBezTo>
                      <a:pt x="192071" y="718951"/>
                      <a:pt x="304787" y="718951"/>
                      <a:pt x="417503" y="718951"/>
                    </a:cubicBezTo>
                    <a:cubicBezTo>
                      <a:pt x="419171" y="718951"/>
                      <a:pt x="421078" y="718951"/>
                      <a:pt x="422746" y="718713"/>
                    </a:cubicBezTo>
                    <a:cubicBezTo>
                      <a:pt x="424891" y="718475"/>
                      <a:pt x="427035" y="717760"/>
                      <a:pt x="430371" y="716807"/>
                    </a:cubicBezTo>
                    <a:cubicBezTo>
                      <a:pt x="427988" y="715853"/>
                      <a:pt x="427035" y="715139"/>
                      <a:pt x="425844" y="714662"/>
                    </a:cubicBezTo>
                    <a:cubicBezTo>
                      <a:pt x="402490" y="706560"/>
                      <a:pt x="378899" y="698219"/>
                      <a:pt x="355545" y="690355"/>
                    </a:cubicBezTo>
                    <a:cubicBezTo>
                      <a:pt x="340056" y="685113"/>
                      <a:pt x="328379" y="675819"/>
                      <a:pt x="321707" y="660568"/>
                    </a:cubicBezTo>
                    <a:cubicBezTo>
                      <a:pt x="320039" y="656993"/>
                      <a:pt x="318132" y="656040"/>
                      <a:pt x="314558" y="656040"/>
                    </a:cubicBezTo>
                    <a:cubicBezTo>
                      <a:pt x="227101" y="656040"/>
                      <a:pt x="139407" y="656040"/>
                      <a:pt x="51951" y="656040"/>
                    </a:cubicBezTo>
                    <a:cubicBezTo>
                      <a:pt x="50283" y="656278"/>
                      <a:pt x="48615" y="656278"/>
                      <a:pt x="46232" y="65627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2" name="任意多边形: 形状 4141">
                <a:extLst>
                  <a:ext uri="{FF2B5EF4-FFF2-40B4-BE49-F238E27FC236}">
                    <a16:creationId xmlns:a16="http://schemas.microsoft.com/office/drawing/2014/main" id="{4C3D4674-B1EA-ADC6-E74D-E9DACAFACE25}"/>
                  </a:ext>
                </a:extLst>
              </p:cNvPr>
              <p:cNvSpPr/>
              <p:nvPr/>
            </p:nvSpPr>
            <p:spPr>
              <a:xfrm>
                <a:off x="2114666" y="3726298"/>
                <a:ext cx="500430" cy="405110"/>
              </a:xfrm>
              <a:custGeom>
                <a:avLst/>
                <a:gdLst>
                  <a:gd name="connsiteX0" fmla="*/ 496795 w 500430"/>
                  <a:gd name="connsiteY0" fmla="*/ 242620 h 405110"/>
                  <a:gd name="connsiteX1" fmla="*/ 492744 w 500430"/>
                  <a:gd name="connsiteY1" fmla="*/ 210211 h 405110"/>
                  <a:gd name="connsiteX2" fmla="*/ 449135 w 500430"/>
                  <a:gd name="connsiteY2" fmla="*/ 127044 h 405110"/>
                  <a:gd name="connsiteX3" fmla="*/ 383364 w 500430"/>
                  <a:gd name="connsiteY3" fmla="*/ 61035 h 405110"/>
                  <a:gd name="connsiteX4" fmla="*/ 347381 w 500430"/>
                  <a:gd name="connsiteY4" fmla="*/ 25052 h 405110"/>
                  <a:gd name="connsiteX5" fmla="*/ 314733 w 500430"/>
                  <a:gd name="connsiteY5" fmla="*/ 24813 h 405110"/>
                  <a:gd name="connsiteX6" fmla="*/ 315687 w 500430"/>
                  <a:gd name="connsiteY6" fmla="*/ 56745 h 405110"/>
                  <a:gd name="connsiteX7" fmla="*/ 368113 w 500430"/>
                  <a:gd name="connsiteY7" fmla="*/ 109172 h 405110"/>
                  <a:gd name="connsiteX8" fmla="*/ 373117 w 500430"/>
                  <a:gd name="connsiteY8" fmla="*/ 124184 h 405110"/>
                  <a:gd name="connsiteX9" fmla="*/ 349049 w 500430"/>
                  <a:gd name="connsiteY9" fmla="*/ 130380 h 405110"/>
                  <a:gd name="connsiteX10" fmla="*/ 320214 w 500430"/>
                  <a:gd name="connsiteY10" fmla="*/ 101546 h 405110"/>
                  <a:gd name="connsiteX11" fmla="*/ 275652 w 500430"/>
                  <a:gd name="connsiteY11" fmla="*/ 56984 h 405110"/>
                  <a:gd name="connsiteX12" fmla="*/ 250869 w 500430"/>
                  <a:gd name="connsiteY12" fmla="*/ 51026 h 405110"/>
                  <a:gd name="connsiteX13" fmla="*/ 243482 w 500430"/>
                  <a:gd name="connsiteY13" fmla="*/ 88439 h 405110"/>
                  <a:gd name="connsiteX14" fmla="*/ 295908 w 500430"/>
                  <a:gd name="connsiteY14" fmla="*/ 140865 h 405110"/>
                  <a:gd name="connsiteX15" fmla="*/ 317116 w 500430"/>
                  <a:gd name="connsiteY15" fmla="*/ 162074 h 405110"/>
                  <a:gd name="connsiteX16" fmla="*/ 320214 w 500430"/>
                  <a:gd name="connsiteY16" fmla="*/ 177802 h 405110"/>
                  <a:gd name="connsiteX17" fmla="*/ 308061 w 500430"/>
                  <a:gd name="connsiteY17" fmla="*/ 186381 h 405110"/>
                  <a:gd name="connsiteX18" fmla="*/ 294955 w 500430"/>
                  <a:gd name="connsiteY18" fmla="*/ 180185 h 405110"/>
                  <a:gd name="connsiteX19" fmla="*/ 224179 w 500430"/>
                  <a:gd name="connsiteY19" fmla="*/ 109410 h 405110"/>
                  <a:gd name="connsiteX20" fmla="*/ 201779 w 500430"/>
                  <a:gd name="connsiteY20" fmla="*/ 102499 h 405110"/>
                  <a:gd name="connsiteX21" fmla="*/ 191532 w 500430"/>
                  <a:gd name="connsiteY21" fmla="*/ 140151 h 405110"/>
                  <a:gd name="connsiteX22" fmla="*/ 232997 w 500430"/>
                  <a:gd name="connsiteY22" fmla="*/ 181853 h 405110"/>
                  <a:gd name="connsiteX23" fmla="*/ 261831 w 500430"/>
                  <a:gd name="connsiteY23" fmla="*/ 210687 h 405110"/>
                  <a:gd name="connsiteX24" fmla="*/ 264690 w 500430"/>
                  <a:gd name="connsiteY24" fmla="*/ 226415 h 405110"/>
                  <a:gd name="connsiteX25" fmla="*/ 251584 w 500430"/>
                  <a:gd name="connsiteY25" fmla="*/ 234756 h 405110"/>
                  <a:gd name="connsiteX26" fmla="*/ 239669 w 500430"/>
                  <a:gd name="connsiteY26" fmla="*/ 228798 h 405110"/>
                  <a:gd name="connsiteX27" fmla="*/ 103123 w 500430"/>
                  <a:gd name="connsiteY27" fmla="*/ 92252 h 405110"/>
                  <a:gd name="connsiteX28" fmla="*/ 56654 w 500430"/>
                  <a:gd name="connsiteY28" fmla="*/ 46022 h 405110"/>
                  <a:gd name="connsiteX29" fmla="*/ 18765 w 500430"/>
                  <a:gd name="connsiteY29" fmla="*/ 55554 h 405110"/>
                  <a:gd name="connsiteX30" fmla="*/ 26390 w 500430"/>
                  <a:gd name="connsiteY30" fmla="*/ 79146 h 405110"/>
                  <a:gd name="connsiteX31" fmla="*/ 202732 w 500430"/>
                  <a:gd name="connsiteY31" fmla="*/ 255488 h 405110"/>
                  <a:gd name="connsiteX32" fmla="*/ 249439 w 500430"/>
                  <a:gd name="connsiteY32" fmla="*/ 302195 h 405110"/>
                  <a:gd name="connsiteX33" fmla="*/ 252061 w 500430"/>
                  <a:gd name="connsiteY33" fmla="*/ 320067 h 405110"/>
                  <a:gd name="connsiteX34" fmla="*/ 235618 w 500430"/>
                  <a:gd name="connsiteY34" fmla="*/ 326263 h 405110"/>
                  <a:gd name="connsiteX35" fmla="*/ 211550 w 500430"/>
                  <a:gd name="connsiteY35" fmla="*/ 320544 h 405110"/>
                  <a:gd name="connsiteX36" fmla="*/ 152928 w 500430"/>
                  <a:gd name="connsiteY36" fmla="*/ 306484 h 405110"/>
                  <a:gd name="connsiteX37" fmla="*/ 123617 w 500430"/>
                  <a:gd name="connsiteY37" fmla="*/ 329837 h 405110"/>
                  <a:gd name="connsiteX38" fmla="*/ 142681 w 500430"/>
                  <a:gd name="connsiteY38" fmla="*/ 354144 h 405110"/>
                  <a:gd name="connsiteX39" fmla="*/ 271125 w 500430"/>
                  <a:gd name="connsiteY39" fmla="*/ 398944 h 405110"/>
                  <a:gd name="connsiteX40" fmla="*/ 371925 w 500430"/>
                  <a:gd name="connsiteY40" fmla="*/ 404425 h 405110"/>
                  <a:gd name="connsiteX41" fmla="*/ 496795 w 500430"/>
                  <a:gd name="connsiteY41" fmla="*/ 242620 h 405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00430" h="405110">
                    <a:moveTo>
                      <a:pt x="496795" y="242620"/>
                    </a:moveTo>
                    <a:cubicBezTo>
                      <a:pt x="495603" y="231896"/>
                      <a:pt x="494888" y="220934"/>
                      <a:pt x="492744" y="210211"/>
                    </a:cubicBezTo>
                    <a:cubicBezTo>
                      <a:pt x="486309" y="178279"/>
                      <a:pt x="472012" y="150159"/>
                      <a:pt x="449135" y="127044"/>
                    </a:cubicBezTo>
                    <a:cubicBezTo>
                      <a:pt x="427449" y="104882"/>
                      <a:pt x="405288" y="83197"/>
                      <a:pt x="383364" y="61035"/>
                    </a:cubicBezTo>
                    <a:cubicBezTo>
                      <a:pt x="371449" y="49120"/>
                      <a:pt x="359534" y="36967"/>
                      <a:pt x="347381" y="25052"/>
                    </a:cubicBezTo>
                    <a:cubicBezTo>
                      <a:pt x="337610" y="15520"/>
                      <a:pt x="323789" y="15520"/>
                      <a:pt x="314733" y="24813"/>
                    </a:cubicBezTo>
                    <a:cubicBezTo>
                      <a:pt x="306155" y="33869"/>
                      <a:pt x="306393" y="47452"/>
                      <a:pt x="315687" y="56745"/>
                    </a:cubicBezTo>
                    <a:cubicBezTo>
                      <a:pt x="333083" y="74380"/>
                      <a:pt x="350478" y="91776"/>
                      <a:pt x="368113" y="109172"/>
                    </a:cubicBezTo>
                    <a:cubicBezTo>
                      <a:pt x="372164" y="113223"/>
                      <a:pt x="374785" y="117989"/>
                      <a:pt x="373117" y="124184"/>
                    </a:cubicBezTo>
                    <a:cubicBezTo>
                      <a:pt x="370019" y="135146"/>
                      <a:pt x="357389" y="138482"/>
                      <a:pt x="349049" y="130380"/>
                    </a:cubicBezTo>
                    <a:cubicBezTo>
                      <a:pt x="339278" y="120848"/>
                      <a:pt x="329746" y="111078"/>
                      <a:pt x="320214" y="101546"/>
                    </a:cubicBezTo>
                    <a:cubicBezTo>
                      <a:pt x="305440" y="86771"/>
                      <a:pt x="290427" y="71758"/>
                      <a:pt x="275652" y="56984"/>
                    </a:cubicBezTo>
                    <a:cubicBezTo>
                      <a:pt x="268503" y="49835"/>
                      <a:pt x="260163" y="47690"/>
                      <a:pt x="250869" y="51026"/>
                    </a:cubicBezTo>
                    <a:cubicBezTo>
                      <a:pt x="235141" y="56745"/>
                      <a:pt x="231328" y="76048"/>
                      <a:pt x="243482" y="88439"/>
                    </a:cubicBezTo>
                    <a:cubicBezTo>
                      <a:pt x="260878" y="106074"/>
                      <a:pt x="278274" y="123470"/>
                      <a:pt x="295908" y="140865"/>
                    </a:cubicBezTo>
                    <a:cubicBezTo>
                      <a:pt x="303057" y="148014"/>
                      <a:pt x="310206" y="154925"/>
                      <a:pt x="317116" y="162074"/>
                    </a:cubicBezTo>
                    <a:cubicBezTo>
                      <a:pt x="321406" y="166602"/>
                      <a:pt x="322597" y="171844"/>
                      <a:pt x="320214" y="177802"/>
                    </a:cubicBezTo>
                    <a:cubicBezTo>
                      <a:pt x="317831" y="183045"/>
                      <a:pt x="313780" y="185904"/>
                      <a:pt x="308061" y="186381"/>
                    </a:cubicBezTo>
                    <a:cubicBezTo>
                      <a:pt x="302580" y="186857"/>
                      <a:pt x="298529" y="183759"/>
                      <a:pt x="294955" y="180185"/>
                    </a:cubicBezTo>
                    <a:cubicBezTo>
                      <a:pt x="271363" y="156593"/>
                      <a:pt x="247771" y="133002"/>
                      <a:pt x="224179" y="109410"/>
                    </a:cubicBezTo>
                    <a:cubicBezTo>
                      <a:pt x="217984" y="103214"/>
                      <a:pt x="210596" y="100116"/>
                      <a:pt x="201779" y="102499"/>
                    </a:cubicBezTo>
                    <a:cubicBezTo>
                      <a:pt x="184622" y="107027"/>
                      <a:pt x="178902" y="127282"/>
                      <a:pt x="191532" y="140151"/>
                    </a:cubicBezTo>
                    <a:cubicBezTo>
                      <a:pt x="205115" y="154210"/>
                      <a:pt x="219175" y="168032"/>
                      <a:pt x="232997" y="181853"/>
                    </a:cubicBezTo>
                    <a:cubicBezTo>
                      <a:pt x="242529" y="191385"/>
                      <a:pt x="252299" y="200917"/>
                      <a:pt x="261831" y="210687"/>
                    </a:cubicBezTo>
                    <a:cubicBezTo>
                      <a:pt x="266120" y="215215"/>
                      <a:pt x="267312" y="220458"/>
                      <a:pt x="264690" y="226415"/>
                    </a:cubicBezTo>
                    <a:cubicBezTo>
                      <a:pt x="262069" y="232134"/>
                      <a:pt x="257541" y="234756"/>
                      <a:pt x="251584" y="234756"/>
                    </a:cubicBezTo>
                    <a:cubicBezTo>
                      <a:pt x="246580" y="234756"/>
                      <a:pt x="243005" y="232134"/>
                      <a:pt x="239669" y="228798"/>
                    </a:cubicBezTo>
                    <a:cubicBezTo>
                      <a:pt x="194154" y="183283"/>
                      <a:pt x="148638" y="137768"/>
                      <a:pt x="103123" y="92252"/>
                    </a:cubicBezTo>
                    <a:cubicBezTo>
                      <a:pt x="87633" y="76763"/>
                      <a:pt x="72382" y="61273"/>
                      <a:pt x="56654" y="46022"/>
                    </a:cubicBezTo>
                    <a:cubicBezTo>
                      <a:pt x="43786" y="33392"/>
                      <a:pt x="23531" y="38635"/>
                      <a:pt x="18765" y="55554"/>
                    </a:cubicBezTo>
                    <a:cubicBezTo>
                      <a:pt x="16143" y="64848"/>
                      <a:pt x="19480" y="72473"/>
                      <a:pt x="26390" y="79146"/>
                    </a:cubicBezTo>
                    <a:cubicBezTo>
                      <a:pt x="85250" y="137768"/>
                      <a:pt x="143872" y="196628"/>
                      <a:pt x="202732" y="255488"/>
                    </a:cubicBezTo>
                    <a:cubicBezTo>
                      <a:pt x="218222" y="270977"/>
                      <a:pt x="233950" y="286467"/>
                      <a:pt x="249439" y="302195"/>
                    </a:cubicBezTo>
                    <a:cubicBezTo>
                      <a:pt x="254682" y="307437"/>
                      <a:pt x="255397" y="314348"/>
                      <a:pt x="252061" y="320067"/>
                    </a:cubicBezTo>
                    <a:cubicBezTo>
                      <a:pt x="248724" y="325548"/>
                      <a:pt x="242529" y="327931"/>
                      <a:pt x="235618" y="326263"/>
                    </a:cubicBezTo>
                    <a:cubicBezTo>
                      <a:pt x="227516" y="324357"/>
                      <a:pt x="219652" y="322450"/>
                      <a:pt x="211550" y="320544"/>
                    </a:cubicBezTo>
                    <a:cubicBezTo>
                      <a:pt x="192009" y="315778"/>
                      <a:pt x="172468" y="311012"/>
                      <a:pt x="152928" y="306484"/>
                    </a:cubicBezTo>
                    <a:cubicBezTo>
                      <a:pt x="138391" y="303148"/>
                      <a:pt x="123855" y="314825"/>
                      <a:pt x="123617" y="329837"/>
                    </a:cubicBezTo>
                    <a:cubicBezTo>
                      <a:pt x="123617" y="341276"/>
                      <a:pt x="130289" y="349855"/>
                      <a:pt x="142681" y="354144"/>
                    </a:cubicBezTo>
                    <a:cubicBezTo>
                      <a:pt x="185575" y="369157"/>
                      <a:pt x="228469" y="383693"/>
                      <a:pt x="271125" y="398944"/>
                    </a:cubicBezTo>
                    <a:cubicBezTo>
                      <a:pt x="304248" y="410621"/>
                      <a:pt x="337610" y="413004"/>
                      <a:pt x="371925" y="404425"/>
                    </a:cubicBezTo>
                    <a:cubicBezTo>
                      <a:pt x="444130" y="385361"/>
                      <a:pt x="496080" y="318637"/>
                      <a:pt x="496795" y="242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3" name="任意多边形: 形状 4142">
                <a:extLst>
                  <a:ext uri="{FF2B5EF4-FFF2-40B4-BE49-F238E27FC236}">
                    <a16:creationId xmlns:a16="http://schemas.microsoft.com/office/drawing/2014/main" id="{01847BE8-EB3F-40CA-A132-0B39B7670EAB}"/>
                  </a:ext>
                </a:extLst>
              </p:cNvPr>
              <p:cNvSpPr/>
              <p:nvPr/>
            </p:nvSpPr>
            <p:spPr>
              <a:xfrm>
                <a:off x="2731385" y="3429599"/>
                <a:ext cx="452770" cy="738730"/>
              </a:xfrm>
              <a:custGeom>
                <a:avLst/>
                <a:gdLst>
                  <a:gd name="connsiteX0" fmla="*/ 466532 w 452770"/>
                  <a:gd name="connsiteY0" fmla="*/ 369650 h 738730"/>
                  <a:gd name="connsiteX1" fmla="*/ 466532 w 452770"/>
                  <a:gd name="connsiteY1" fmla="*/ 676580 h 738730"/>
                  <a:gd name="connsiteX2" fmla="*/ 452472 w 452770"/>
                  <a:gd name="connsiteY2" fmla="*/ 715185 h 738730"/>
                  <a:gd name="connsiteX3" fmla="*/ 410770 w 452770"/>
                  <a:gd name="connsiteY3" fmla="*/ 734249 h 738730"/>
                  <a:gd name="connsiteX4" fmla="*/ 402906 w 452770"/>
                  <a:gd name="connsiteY4" fmla="*/ 734249 h 738730"/>
                  <a:gd name="connsiteX5" fmla="*/ 65711 w 452770"/>
                  <a:gd name="connsiteY5" fmla="*/ 734249 h 738730"/>
                  <a:gd name="connsiteX6" fmla="*/ 10664 w 452770"/>
                  <a:gd name="connsiteY6" fmla="*/ 704223 h 738730"/>
                  <a:gd name="connsiteX7" fmla="*/ 4468 w 452770"/>
                  <a:gd name="connsiteY7" fmla="*/ 676580 h 738730"/>
                  <a:gd name="connsiteX8" fmla="*/ 4468 w 452770"/>
                  <a:gd name="connsiteY8" fmla="*/ 453770 h 738730"/>
                  <a:gd name="connsiteX9" fmla="*/ 4468 w 452770"/>
                  <a:gd name="connsiteY9" fmla="*/ 62481 h 738730"/>
                  <a:gd name="connsiteX10" fmla="*/ 18051 w 452770"/>
                  <a:gd name="connsiteY10" fmla="*/ 24115 h 738730"/>
                  <a:gd name="connsiteX11" fmla="*/ 62613 w 452770"/>
                  <a:gd name="connsiteY11" fmla="*/ 4574 h 738730"/>
                  <a:gd name="connsiteX12" fmla="*/ 105984 w 452770"/>
                  <a:gd name="connsiteY12" fmla="*/ 4574 h 738730"/>
                  <a:gd name="connsiteX13" fmla="*/ 405051 w 452770"/>
                  <a:gd name="connsiteY13" fmla="*/ 4574 h 738730"/>
                  <a:gd name="connsiteX14" fmla="*/ 460574 w 452770"/>
                  <a:gd name="connsiteY14" fmla="*/ 34838 h 738730"/>
                  <a:gd name="connsiteX15" fmla="*/ 466532 w 452770"/>
                  <a:gd name="connsiteY15" fmla="*/ 62481 h 738730"/>
                  <a:gd name="connsiteX16" fmla="*/ 466532 w 452770"/>
                  <a:gd name="connsiteY16" fmla="*/ 369650 h 738730"/>
                  <a:gd name="connsiteX17" fmla="*/ 442702 w 452770"/>
                  <a:gd name="connsiteY17" fmla="*/ 605805 h 738730"/>
                  <a:gd name="connsiteX18" fmla="*/ 435553 w 452770"/>
                  <a:gd name="connsiteY18" fmla="*/ 605805 h 738730"/>
                  <a:gd name="connsiteX19" fmla="*/ 116231 w 452770"/>
                  <a:gd name="connsiteY19" fmla="*/ 605805 h 738730"/>
                  <a:gd name="connsiteX20" fmla="*/ 109558 w 452770"/>
                  <a:gd name="connsiteY20" fmla="*/ 605567 h 738730"/>
                  <a:gd name="connsiteX21" fmla="*/ 99073 w 452770"/>
                  <a:gd name="connsiteY21" fmla="*/ 595082 h 738730"/>
                  <a:gd name="connsiteX22" fmla="*/ 109558 w 452770"/>
                  <a:gd name="connsiteY22" fmla="*/ 584596 h 738730"/>
                  <a:gd name="connsiteX23" fmla="*/ 116946 w 452770"/>
                  <a:gd name="connsiteY23" fmla="*/ 584358 h 738730"/>
                  <a:gd name="connsiteX24" fmla="*/ 436983 w 452770"/>
                  <a:gd name="connsiteY24" fmla="*/ 584358 h 738730"/>
                  <a:gd name="connsiteX25" fmla="*/ 443655 w 452770"/>
                  <a:gd name="connsiteY25" fmla="*/ 578639 h 738730"/>
                  <a:gd name="connsiteX26" fmla="*/ 443655 w 452770"/>
                  <a:gd name="connsiteY26" fmla="*/ 116575 h 738730"/>
                  <a:gd name="connsiteX27" fmla="*/ 437936 w 452770"/>
                  <a:gd name="connsiteY27" fmla="*/ 111094 h 738730"/>
                  <a:gd name="connsiteX28" fmla="*/ 34494 w 452770"/>
                  <a:gd name="connsiteY28" fmla="*/ 111094 h 738730"/>
                  <a:gd name="connsiteX29" fmla="*/ 28536 w 452770"/>
                  <a:gd name="connsiteY29" fmla="*/ 116337 h 738730"/>
                  <a:gd name="connsiteX30" fmla="*/ 28536 w 452770"/>
                  <a:gd name="connsiteY30" fmla="*/ 578877 h 738730"/>
                  <a:gd name="connsiteX31" fmla="*/ 34494 w 452770"/>
                  <a:gd name="connsiteY31" fmla="*/ 584120 h 738730"/>
                  <a:gd name="connsiteX32" fmla="*/ 63090 w 452770"/>
                  <a:gd name="connsiteY32" fmla="*/ 584120 h 738730"/>
                  <a:gd name="connsiteX33" fmla="*/ 74767 w 452770"/>
                  <a:gd name="connsiteY33" fmla="*/ 597941 h 738730"/>
                  <a:gd name="connsiteX34" fmla="*/ 62137 w 452770"/>
                  <a:gd name="connsiteY34" fmla="*/ 605329 h 738730"/>
                  <a:gd name="connsiteX35" fmla="*/ 29251 w 452770"/>
                  <a:gd name="connsiteY35" fmla="*/ 605329 h 738730"/>
                  <a:gd name="connsiteX36" fmla="*/ 28536 w 452770"/>
                  <a:gd name="connsiteY36" fmla="*/ 608426 h 738730"/>
                  <a:gd name="connsiteX37" fmla="*/ 28775 w 452770"/>
                  <a:gd name="connsiteY37" fmla="*/ 679678 h 738730"/>
                  <a:gd name="connsiteX38" fmla="*/ 65711 w 452770"/>
                  <a:gd name="connsiteY38" fmla="*/ 712087 h 738730"/>
                  <a:gd name="connsiteX39" fmla="*/ 406480 w 452770"/>
                  <a:gd name="connsiteY39" fmla="*/ 712087 h 738730"/>
                  <a:gd name="connsiteX40" fmla="*/ 423638 w 452770"/>
                  <a:gd name="connsiteY40" fmla="*/ 708751 h 738730"/>
                  <a:gd name="connsiteX41" fmla="*/ 443655 w 452770"/>
                  <a:gd name="connsiteY41" fmla="*/ 677534 h 738730"/>
                  <a:gd name="connsiteX42" fmla="*/ 443655 w 452770"/>
                  <a:gd name="connsiteY42" fmla="*/ 611048 h 738730"/>
                  <a:gd name="connsiteX43" fmla="*/ 442702 w 452770"/>
                  <a:gd name="connsiteY43" fmla="*/ 605805 h 738730"/>
                  <a:gd name="connsiteX44" fmla="*/ 235381 w 452770"/>
                  <a:gd name="connsiteY44" fmla="*/ 89885 h 738730"/>
                  <a:gd name="connsiteX45" fmla="*/ 340233 w 452770"/>
                  <a:gd name="connsiteY45" fmla="*/ 89885 h 738730"/>
                  <a:gd name="connsiteX46" fmla="*/ 437936 w 452770"/>
                  <a:gd name="connsiteY46" fmla="*/ 89885 h 738730"/>
                  <a:gd name="connsiteX47" fmla="*/ 443179 w 452770"/>
                  <a:gd name="connsiteY47" fmla="*/ 85119 h 738730"/>
                  <a:gd name="connsiteX48" fmla="*/ 442940 w 452770"/>
                  <a:gd name="connsiteY48" fmla="*/ 65579 h 738730"/>
                  <a:gd name="connsiteX49" fmla="*/ 441272 w 452770"/>
                  <a:gd name="connsiteY49" fmla="*/ 49136 h 738730"/>
                  <a:gd name="connsiteX50" fmla="*/ 404097 w 452770"/>
                  <a:gd name="connsiteY50" fmla="*/ 25783 h 738730"/>
                  <a:gd name="connsiteX51" fmla="*/ 66903 w 452770"/>
                  <a:gd name="connsiteY51" fmla="*/ 25783 h 738730"/>
                  <a:gd name="connsiteX52" fmla="*/ 60230 w 452770"/>
                  <a:gd name="connsiteY52" fmla="*/ 26021 h 738730"/>
                  <a:gd name="connsiteX53" fmla="*/ 28775 w 452770"/>
                  <a:gd name="connsiteY53" fmla="*/ 54617 h 738730"/>
                  <a:gd name="connsiteX54" fmla="*/ 28060 w 452770"/>
                  <a:gd name="connsiteY54" fmla="*/ 83451 h 738730"/>
                  <a:gd name="connsiteX55" fmla="*/ 34732 w 452770"/>
                  <a:gd name="connsiteY55" fmla="*/ 89647 h 738730"/>
                  <a:gd name="connsiteX56" fmla="*/ 235381 w 452770"/>
                  <a:gd name="connsiteY56" fmla="*/ 89885 h 73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52770" h="738730">
                    <a:moveTo>
                      <a:pt x="466532" y="369650"/>
                    </a:moveTo>
                    <a:cubicBezTo>
                      <a:pt x="466532" y="471881"/>
                      <a:pt x="466532" y="574111"/>
                      <a:pt x="466532" y="676580"/>
                    </a:cubicBezTo>
                    <a:cubicBezTo>
                      <a:pt x="466532" y="690878"/>
                      <a:pt x="462957" y="704223"/>
                      <a:pt x="452472" y="715185"/>
                    </a:cubicBezTo>
                    <a:cubicBezTo>
                      <a:pt x="441511" y="726862"/>
                      <a:pt x="427451" y="733057"/>
                      <a:pt x="410770" y="734249"/>
                    </a:cubicBezTo>
                    <a:cubicBezTo>
                      <a:pt x="408149" y="734487"/>
                      <a:pt x="405527" y="734249"/>
                      <a:pt x="402906" y="734249"/>
                    </a:cubicBezTo>
                    <a:cubicBezTo>
                      <a:pt x="290428" y="734249"/>
                      <a:pt x="178189" y="734249"/>
                      <a:pt x="65711" y="734249"/>
                    </a:cubicBezTo>
                    <a:cubicBezTo>
                      <a:pt x="40928" y="734249"/>
                      <a:pt x="22341" y="724240"/>
                      <a:pt x="10664" y="704223"/>
                    </a:cubicBezTo>
                    <a:cubicBezTo>
                      <a:pt x="5660" y="695644"/>
                      <a:pt x="4468" y="686112"/>
                      <a:pt x="4468" y="676580"/>
                    </a:cubicBezTo>
                    <a:cubicBezTo>
                      <a:pt x="4468" y="602231"/>
                      <a:pt x="4468" y="528119"/>
                      <a:pt x="4468" y="453770"/>
                    </a:cubicBezTo>
                    <a:cubicBezTo>
                      <a:pt x="4468" y="323420"/>
                      <a:pt x="4468" y="192831"/>
                      <a:pt x="4468" y="62481"/>
                    </a:cubicBezTo>
                    <a:cubicBezTo>
                      <a:pt x="4468" y="48183"/>
                      <a:pt x="7804" y="35315"/>
                      <a:pt x="18051" y="24115"/>
                    </a:cubicBezTo>
                    <a:cubicBezTo>
                      <a:pt x="29728" y="11485"/>
                      <a:pt x="44503" y="5051"/>
                      <a:pt x="62613" y="4574"/>
                    </a:cubicBezTo>
                    <a:cubicBezTo>
                      <a:pt x="77150" y="4336"/>
                      <a:pt x="91448" y="4574"/>
                      <a:pt x="105984" y="4574"/>
                    </a:cubicBezTo>
                    <a:cubicBezTo>
                      <a:pt x="205593" y="4574"/>
                      <a:pt x="305441" y="4574"/>
                      <a:pt x="405051" y="4574"/>
                    </a:cubicBezTo>
                    <a:cubicBezTo>
                      <a:pt x="430072" y="4574"/>
                      <a:pt x="448659" y="14583"/>
                      <a:pt x="460574" y="34838"/>
                    </a:cubicBezTo>
                    <a:cubicBezTo>
                      <a:pt x="465579" y="43417"/>
                      <a:pt x="466532" y="52949"/>
                      <a:pt x="466532" y="62481"/>
                    </a:cubicBezTo>
                    <a:cubicBezTo>
                      <a:pt x="466532" y="164712"/>
                      <a:pt x="466532" y="267181"/>
                      <a:pt x="466532" y="369650"/>
                    </a:cubicBezTo>
                    <a:close/>
                    <a:moveTo>
                      <a:pt x="442702" y="605805"/>
                    </a:moveTo>
                    <a:cubicBezTo>
                      <a:pt x="440081" y="605805"/>
                      <a:pt x="437698" y="605805"/>
                      <a:pt x="435553" y="605805"/>
                    </a:cubicBezTo>
                    <a:cubicBezTo>
                      <a:pt x="329033" y="605805"/>
                      <a:pt x="222513" y="605805"/>
                      <a:pt x="116231" y="605805"/>
                    </a:cubicBezTo>
                    <a:cubicBezTo>
                      <a:pt x="114086" y="605805"/>
                      <a:pt x="111703" y="605805"/>
                      <a:pt x="109558" y="605567"/>
                    </a:cubicBezTo>
                    <a:cubicBezTo>
                      <a:pt x="103363" y="604852"/>
                      <a:pt x="99073" y="600324"/>
                      <a:pt x="99073" y="595082"/>
                    </a:cubicBezTo>
                    <a:cubicBezTo>
                      <a:pt x="99073" y="589601"/>
                      <a:pt x="103363" y="585311"/>
                      <a:pt x="109558" y="584596"/>
                    </a:cubicBezTo>
                    <a:cubicBezTo>
                      <a:pt x="111942" y="584358"/>
                      <a:pt x="114324" y="584358"/>
                      <a:pt x="116946" y="584358"/>
                    </a:cubicBezTo>
                    <a:cubicBezTo>
                      <a:pt x="223704" y="584358"/>
                      <a:pt x="330224" y="584358"/>
                      <a:pt x="436983" y="584358"/>
                    </a:cubicBezTo>
                    <a:cubicBezTo>
                      <a:pt x="441749" y="584358"/>
                      <a:pt x="443655" y="583405"/>
                      <a:pt x="443655" y="578639"/>
                    </a:cubicBezTo>
                    <a:cubicBezTo>
                      <a:pt x="443417" y="424697"/>
                      <a:pt x="443417" y="270517"/>
                      <a:pt x="443655" y="116575"/>
                    </a:cubicBezTo>
                    <a:cubicBezTo>
                      <a:pt x="443655" y="112524"/>
                      <a:pt x="442702" y="111094"/>
                      <a:pt x="437936" y="111094"/>
                    </a:cubicBezTo>
                    <a:cubicBezTo>
                      <a:pt x="303535" y="111094"/>
                      <a:pt x="168895" y="111094"/>
                      <a:pt x="34494" y="111094"/>
                    </a:cubicBezTo>
                    <a:cubicBezTo>
                      <a:pt x="29966" y="111094"/>
                      <a:pt x="28536" y="112286"/>
                      <a:pt x="28536" y="116337"/>
                    </a:cubicBezTo>
                    <a:cubicBezTo>
                      <a:pt x="28536" y="270517"/>
                      <a:pt x="28536" y="424697"/>
                      <a:pt x="28536" y="578877"/>
                    </a:cubicBezTo>
                    <a:cubicBezTo>
                      <a:pt x="28536" y="583167"/>
                      <a:pt x="29966" y="584358"/>
                      <a:pt x="34494" y="584120"/>
                    </a:cubicBezTo>
                    <a:cubicBezTo>
                      <a:pt x="44026" y="583882"/>
                      <a:pt x="53558" y="583882"/>
                      <a:pt x="63090" y="584120"/>
                    </a:cubicBezTo>
                    <a:cubicBezTo>
                      <a:pt x="71907" y="584358"/>
                      <a:pt x="77150" y="590792"/>
                      <a:pt x="74767" y="597941"/>
                    </a:cubicBezTo>
                    <a:cubicBezTo>
                      <a:pt x="73337" y="602707"/>
                      <a:pt x="68809" y="605329"/>
                      <a:pt x="62137" y="605329"/>
                    </a:cubicBezTo>
                    <a:cubicBezTo>
                      <a:pt x="51175" y="605329"/>
                      <a:pt x="40213" y="605329"/>
                      <a:pt x="29251" y="605329"/>
                    </a:cubicBezTo>
                    <a:cubicBezTo>
                      <a:pt x="29013" y="606758"/>
                      <a:pt x="28536" y="607473"/>
                      <a:pt x="28536" y="608426"/>
                    </a:cubicBezTo>
                    <a:cubicBezTo>
                      <a:pt x="28536" y="632256"/>
                      <a:pt x="28060" y="655848"/>
                      <a:pt x="28775" y="679678"/>
                    </a:cubicBezTo>
                    <a:cubicBezTo>
                      <a:pt x="29251" y="699457"/>
                      <a:pt x="44026" y="712087"/>
                      <a:pt x="65711" y="712087"/>
                    </a:cubicBezTo>
                    <a:cubicBezTo>
                      <a:pt x="179380" y="712087"/>
                      <a:pt x="292811" y="712087"/>
                      <a:pt x="406480" y="712087"/>
                    </a:cubicBezTo>
                    <a:cubicBezTo>
                      <a:pt x="412200" y="712087"/>
                      <a:pt x="418395" y="710895"/>
                      <a:pt x="423638" y="708751"/>
                    </a:cubicBezTo>
                    <a:cubicBezTo>
                      <a:pt x="437936" y="702555"/>
                      <a:pt x="443655" y="691355"/>
                      <a:pt x="443655" y="677534"/>
                    </a:cubicBezTo>
                    <a:cubicBezTo>
                      <a:pt x="443655" y="655372"/>
                      <a:pt x="443655" y="633210"/>
                      <a:pt x="443655" y="611048"/>
                    </a:cubicBezTo>
                    <a:cubicBezTo>
                      <a:pt x="442940" y="609856"/>
                      <a:pt x="442940" y="607950"/>
                      <a:pt x="442702" y="605805"/>
                    </a:cubicBezTo>
                    <a:close/>
                    <a:moveTo>
                      <a:pt x="235381" y="89885"/>
                    </a:moveTo>
                    <a:cubicBezTo>
                      <a:pt x="270411" y="89885"/>
                      <a:pt x="305441" y="89885"/>
                      <a:pt x="340233" y="89885"/>
                    </a:cubicBezTo>
                    <a:cubicBezTo>
                      <a:pt x="372880" y="89885"/>
                      <a:pt x="405289" y="89885"/>
                      <a:pt x="437936" y="89885"/>
                    </a:cubicBezTo>
                    <a:cubicBezTo>
                      <a:pt x="441987" y="89885"/>
                      <a:pt x="443417" y="88694"/>
                      <a:pt x="443179" y="85119"/>
                    </a:cubicBezTo>
                    <a:cubicBezTo>
                      <a:pt x="442940" y="78685"/>
                      <a:pt x="443179" y="72251"/>
                      <a:pt x="442940" y="65579"/>
                    </a:cubicBezTo>
                    <a:cubicBezTo>
                      <a:pt x="442702" y="60098"/>
                      <a:pt x="442940" y="54379"/>
                      <a:pt x="441272" y="49136"/>
                    </a:cubicBezTo>
                    <a:cubicBezTo>
                      <a:pt x="436744" y="33885"/>
                      <a:pt x="423161" y="25783"/>
                      <a:pt x="404097" y="25783"/>
                    </a:cubicBezTo>
                    <a:cubicBezTo>
                      <a:pt x="291620" y="25783"/>
                      <a:pt x="179380" y="25783"/>
                      <a:pt x="66903" y="25783"/>
                    </a:cubicBezTo>
                    <a:cubicBezTo>
                      <a:pt x="64758" y="25783"/>
                      <a:pt x="62375" y="25783"/>
                      <a:pt x="60230" y="26021"/>
                    </a:cubicBezTo>
                    <a:cubicBezTo>
                      <a:pt x="43073" y="27689"/>
                      <a:pt x="30205" y="38889"/>
                      <a:pt x="28775" y="54617"/>
                    </a:cubicBezTo>
                    <a:cubicBezTo>
                      <a:pt x="27822" y="64149"/>
                      <a:pt x="28298" y="73919"/>
                      <a:pt x="28060" y="83451"/>
                    </a:cubicBezTo>
                    <a:cubicBezTo>
                      <a:pt x="28060" y="89647"/>
                      <a:pt x="28060" y="89647"/>
                      <a:pt x="34732" y="89647"/>
                    </a:cubicBezTo>
                    <a:cubicBezTo>
                      <a:pt x="101695" y="89885"/>
                      <a:pt x="168419" y="89885"/>
                      <a:pt x="235381" y="898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8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4" name="任意多边形: 形状 4143">
                <a:extLst>
                  <a:ext uri="{FF2B5EF4-FFF2-40B4-BE49-F238E27FC236}">
                    <a16:creationId xmlns:a16="http://schemas.microsoft.com/office/drawing/2014/main" id="{6763DD11-10AC-A24D-1BB8-9B1BAF8D2E9A}"/>
                  </a:ext>
                </a:extLst>
              </p:cNvPr>
              <p:cNvSpPr/>
              <p:nvPr/>
            </p:nvSpPr>
            <p:spPr>
              <a:xfrm>
                <a:off x="2784467" y="3672711"/>
                <a:ext cx="95320" cy="95320"/>
              </a:xfrm>
              <a:custGeom>
                <a:avLst/>
                <a:gdLst>
                  <a:gd name="connsiteX0" fmla="*/ 17873 w 95320"/>
                  <a:gd name="connsiteY0" fmla="*/ 17873 h 95320"/>
                  <a:gd name="connsiteX1" fmla="*/ 100324 w 95320"/>
                  <a:gd name="connsiteY1" fmla="*/ 17873 h 95320"/>
                  <a:gd name="connsiteX2" fmla="*/ 100324 w 95320"/>
                  <a:gd name="connsiteY2" fmla="*/ 100324 h 95320"/>
                  <a:gd name="connsiteX3" fmla="*/ 17873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7873"/>
                    </a:moveTo>
                    <a:lnTo>
                      <a:pt x="100324" y="17873"/>
                    </a:lnTo>
                    <a:lnTo>
                      <a:pt x="100324" y="100324"/>
                    </a:lnTo>
                    <a:lnTo>
                      <a:pt x="17873" y="100324"/>
                    </a:lnTo>
                    <a:close/>
                  </a:path>
                </a:pathLst>
              </a:custGeom>
              <a:solidFill>
                <a:srgbClr val="F5B2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5" name="任意多边形: 形状 4144">
                <a:extLst>
                  <a:ext uri="{FF2B5EF4-FFF2-40B4-BE49-F238E27FC236}">
                    <a16:creationId xmlns:a16="http://schemas.microsoft.com/office/drawing/2014/main" id="{70C17276-5E61-3A4A-9FB9-2C19D57C440F}"/>
                  </a:ext>
                </a:extLst>
              </p:cNvPr>
              <p:cNvSpPr/>
              <p:nvPr/>
            </p:nvSpPr>
            <p:spPr>
              <a:xfrm>
                <a:off x="2784467" y="3590259"/>
                <a:ext cx="95320" cy="95320"/>
              </a:xfrm>
              <a:custGeom>
                <a:avLst/>
                <a:gdLst>
                  <a:gd name="connsiteX0" fmla="*/ 17873 w 95320"/>
                  <a:gd name="connsiteY0" fmla="*/ 17873 h 95320"/>
                  <a:gd name="connsiteX1" fmla="*/ 100324 w 95320"/>
                  <a:gd name="connsiteY1" fmla="*/ 17873 h 95320"/>
                  <a:gd name="connsiteX2" fmla="*/ 100324 w 95320"/>
                  <a:gd name="connsiteY2" fmla="*/ 100324 h 95320"/>
                  <a:gd name="connsiteX3" fmla="*/ 17873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7873"/>
                    </a:moveTo>
                    <a:lnTo>
                      <a:pt x="100324" y="17873"/>
                    </a:lnTo>
                    <a:lnTo>
                      <a:pt x="100324" y="100324"/>
                    </a:lnTo>
                    <a:lnTo>
                      <a:pt x="17873" y="100324"/>
                    </a:lnTo>
                    <a:close/>
                  </a:path>
                </a:pathLst>
              </a:custGeom>
              <a:solidFill>
                <a:srgbClr val="2796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6" name="任意多边形: 形状 4145">
                <a:extLst>
                  <a:ext uri="{FF2B5EF4-FFF2-40B4-BE49-F238E27FC236}">
                    <a16:creationId xmlns:a16="http://schemas.microsoft.com/office/drawing/2014/main" id="{714195B9-E269-09BE-F23C-774432F4A879}"/>
                  </a:ext>
                </a:extLst>
              </p:cNvPr>
              <p:cNvSpPr/>
              <p:nvPr/>
            </p:nvSpPr>
            <p:spPr>
              <a:xfrm>
                <a:off x="2866919" y="3590259"/>
                <a:ext cx="95320" cy="95320"/>
              </a:xfrm>
              <a:custGeom>
                <a:avLst/>
                <a:gdLst>
                  <a:gd name="connsiteX0" fmla="*/ 17872 w 95320"/>
                  <a:gd name="connsiteY0" fmla="*/ 17873 h 95320"/>
                  <a:gd name="connsiteX1" fmla="*/ 100324 w 95320"/>
                  <a:gd name="connsiteY1" fmla="*/ 17873 h 95320"/>
                  <a:gd name="connsiteX2" fmla="*/ 100324 w 95320"/>
                  <a:gd name="connsiteY2" fmla="*/ 100324 h 95320"/>
                  <a:gd name="connsiteX3" fmla="*/ 17872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2" y="17873"/>
                    </a:moveTo>
                    <a:lnTo>
                      <a:pt x="100324" y="17873"/>
                    </a:lnTo>
                    <a:lnTo>
                      <a:pt x="100324" y="100324"/>
                    </a:lnTo>
                    <a:lnTo>
                      <a:pt x="17872" y="100324"/>
                    </a:lnTo>
                    <a:close/>
                  </a:path>
                </a:pathLst>
              </a:custGeom>
              <a:solidFill>
                <a:srgbClr val="F082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7" name="任意多边形: 形状 4146">
                <a:extLst>
                  <a:ext uri="{FF2B5EF4-FFF2-40B4-BE49-F238E27FC236}">
                    <a16:creationId xmlns:a16="http://schemas.microsoft.com/office/drawing/2014/main" id="{469A5240-A675-1E42-A58C-0BD764FE5FC5}"/>
                  </a:ext>
                </a:extLst>
              </p:cNvPr>
              <p:cNvSpPr/>
              <p:nvPr/>
            </p:nvSpPr>
            <p:spPr>
              <a:xfrm>
                <a:off x="2866919" y="3672711"/>
                <a:ext cx="95320" cy="95320"/>
              </a:xfrm>
              <a:custGeom>
                <a:avLst/>
                <a:gdLst>
                  <a:gd name="connsiteX0" fmla="*/ 17872 w 95320"/>
                  <a:gd name="connsiteY0" fmla="*/ 17873 h 95320"/>
                  <a:gd name="connsiteX1" fmla="*/ 100324 w 95320"/>
                  <a:gd name="connsiteY1" fmla="*/ 17873 h 95320"/>
                  <a:gd name="connsiteX2" fmla="*/ 100324 w 95320"/>
                  <a:gd name="connsiteY2" fmla="*/ 100324 h 95320"/>
                  <a:gd name="connsiteX3" fmla="*/ 17872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2" y="17873"/>
                    </a:moveTo>
                    <a:lnTo>
                      <a:pt x="100324" y="17873"/>
                    </a:lnTo>
                    <a:lnTo>
                      <a:pt x="100324" y="100324"/>
                    </a:lnTo>
                    <a:lnTo>
                      <a:pt x="17872" y="100324"/>
                    </a:lnTo>
                    <a:close/>
                  </a:path>
                </a:pathLst>
              </a:custGeom>
              <a:solidFill>
                <a:srgbClr val="8EC2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8" name="任意多边形: 形状 4147">
                <a:extLst>
                  <a:ext uri="{FF2B5EF4-FFF2-40B4-BE49-F238E27FC236}">
                    <a16:creationId xmlns:a16="http://schemas.microsoft.com/office/drawing/2014/main" id="{9D0B98CD-0F46-21CC-4861-9525379101F5}"/>
                  </a:ext>
                </a:extLst>
              </p:cNvPr>
              <p:cNvSpPr/>
              <p:nvPr/>
            </p:nvSpPr>
            <p:spPr>
              <a:xfrm>
                <a:off x="3031887" y="3672640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F5B2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9" name="任意多边形: 形状 4148">
                <a:extLst>
                  <a:ext uri="{FF2B5EF4-FFF2-40B4-BE49-F238E27FC236}">
                    <a16:creationId xmlns:a16="http://schemas.microsoft.com/office/drawing/2014/main" id="{9C434929-6FA9-A39D-7D24-47D6AEF6D1AC}"/>
                  </a:ext>
                </a:extLst>
              </p:cNvPr>
              <p:cNvSpPr/>
              <p:nvPr/>
            </p:nvSpPr>
            <p:spPr>
              <a:xfrm>
                <a:off x="2949452" y="3672659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2796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0" name="任意多边形: 形状 4149">
                <a:extLst>
                  <a:ext uri="{FF2B5EF4-FFF2-40B4-BE49-F238E27FC236}">
                    <a16:creationId xmlns:a16="http://schemas.microsoft.com/office/drawing/2014/main" id="{0C29FEE6-D3C7-2EF5-61B2-26189B3AB7C0}"/>
                  </a:ext>
                </a:extLst>
              </p:cNvPr>
              <p:cNvSpPr/>
              <p:nvPr/>
            </p:nvSpPr>
            <p:spPr>
              <a:xfrm>
                <a:off x="2949435" y="3590224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F082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1" name="任意多边形: 形状 4150">
                <a:extLst>
                  <a:ext uri="{FF2B5EF4-FFF2-40B4-BE49-F238E27FC236}">
                    <a16:creationId xmlns:a16="http://schemas.microsoft.com/office/drawing/2014/main" id="{83FBE511-F636-1C67-8F82-8E794D99BBAD}"/>
                  </a:ext>
                </a:extLst>
              </p:cNvPr>
              <p:cNvSpPr/>
              <p:nvPr/>
            </p:nvSpPr>
            <p:spPr>
              <a:xfrm>
                <a:off x="3031870" y="3590207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8EC2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2" name="任意多边形: 形状 4151">
                <a:extLst>
                  <a:ext uri="{FF2B5EF4-FFF2-40B4-BE49-F238E27FC236}">
                    <a16:creationId xmlns:a16="http://schemas.microsoft.com/office/drawing/2014/main" id="{DE591E39-973E-F330-8386-9681F335BCC8}"/>
                  </a:ext>
                </a:extLst>
              </p:cNvPr>
              <p:cNvSpPr/>
              <p:nvPr/>
            </p:nvSpPr>
            <p:spPr>
              <a:xfrm>
                <a:off x="2949300" y="3755065"/>
                <a:ext cx="95320" cy="95320"/>
              </a:xfrm>
              <a:custGeom>
                <a:avLst/>
                <a:gdLst>
                  <a:gd name="connsiteX0" fmla="*/ 100324 w 95320"/>
                  <a:gd name="connsiteY0" fmla="*/ 17873 h 95320"/>
                  <a:gd name="connsiteX1" fmla="*/ 100324 w 95320"/>
                  <a:gd name="connsiteY1" fmla="*/ 100324 h 95320"/>
                  <a:gd name="connsiteX2" fmla="*/ 17873 w 95320"/>
                  <a:gd name="connsiteY2" fmla="*/ 100324 h 95320"/>
                  <a:gd name="connsiteX3" fmla="*/ 17873 w 95320"/>
                  <a:gd name="connsiteY3" fmla="*/ 17872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00324" y="17873"/>
                    </a:moveTo>
                    <a:lnTo>
                      <a:pt x="100324" y="100324"/>
                    </a:lnTo>
                    <a:lnTo>
                      <a:pt x="17873" y="100324"/>
                    </a:lnTo>
                    <a:lnTo>
                      <a:pt x="17873" y="17872"/>
                    </a:lnTo>
                    <a:close/>
                  </a:path>
                </a:pathLst>
              </a:custGeom>
              <a:solidFill>
                <a:srgbClr val="F5B2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3" name="任意多边形: 形状 4152">
                <a:extLst>
                  <a:ext uri="{FF2B5EF4-FFF2-40B4-BE49-F238E27FC236}">
                    <a16:creationId xmlns:a16="http://schemas.microsoft.com/office/drawing/2014/main" id="{0E833102-6DD0-C4AD-320E-74D371B418E5}"/>
                  </a:ext>
                </a:extLst>
              </p:cNvPr>
              <p:cNvSpPr/>
              <p:nvPr/>
            </p:nvSpPr>
            <p:spPr>
              <a:xfrm>
                <a:off x="3031735" y="3755081"/>
                <a:ext cx="95320" cy="95320"/>
              </a:xfrm>
              <a:custGeom>
                <a:avLst/>
                <a:gdLst>
                  <a:gd name="connsiteX0" fmla="*/ 100324 w 95320"/>
                  <a:gd name="connsiteY0" fmla="*/ 17873 h 95320"/>
                  <a:gd name="connsiteX1" fmla="*/ 100324 w 95320"/>
                  <a:gd name="connsiteY1" fmla="*/ 100324 h 95320"/>
                  <a:gd name="connsiteX2" fmla="*/ 17873 w 95320"/>
                  <a:gd name="connsiteY2" fmla="*/ 100324 h 95320"/>
                  <a:gd name="connsiteX3" fmla="*/ 17873 w 95320"/>
                  <a:gd name="connsiteY3" fmla="*/ 17873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00324" y="17873"/>
                    </a:moveTo>
                    <a:lnTo>
                      <a:pt x="100324" y="100324"/>
                    </a:lnTo>
                    <a:lnTo>
                      <a:pt x="17873" y="100324"/>
                    </a:lnTo>
                    <a:lnTo>
                      <a:pt x="17873" y="17873"/>
                    </a:lnTo>
                    <a:close/>
                  </a:path>
                </a:pathLst>
              </a:custGeom>
              <a:solidFill>
                <a:srgbClr val="2796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4" name="任意多边形: 形状 4153">
                <a:extLst>
                  <a:ext uri="{FF2B5EF4-FFF2-40B4-BE49-F238E27FC236}">
                    <a16:creationId xmlns:a16="http://schemas.microsoft.com/office/drawing/2014/main" id="{066888B2-95AC-FEA1-6A4C-5C248F05D0AE}"/>
                  </a:ext>
                </a:extLst>
              </p:cNvPr>
              <p:cNvSpPr/>
              <p:nvPr/>
            </p:nvSpPr>
            <p:spPr>
              <a:xfrm>
                <a:off x="3031718" y="3837516"/>
                <a:ext cx="95320" cy="95320"/>
              </a:xfrm>
              <a:custGeom>
                <a:avLst/>
                <a:gdLst>
                  <a:gd name="connsiteX0" fmla="*/ 100324 w 95320"/>
                  <a:gd name="connsiteY0" fmla="*/ 17873 h 95320"/>
                  <a:gd name="connsiteX1" fmla="*/ 100324 w 95320"/>
                  <a:gd name="connsiteY1" fmla="*/ 100324 h 95320"/>
                  <a:gd name="connsiteX2" fmla="*/ 17873 w 95320"/>
                  <a:gd name="connsiteY2" fmla="*/ 100324 h 95320"/>
                  <a:gd name="connsiteX3" fmla="*/ 17873 w 95320"/>
                  <a:gd name="connsiteY3" fmla="*/ 17873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00324" y="17873"/>
                    </a:moveTo>
                    <a:lnTo>
                      <a:pt x="100324" y="100324"/>
                    </a:lnTo>
                    <a:lnTo>
                      <a:pt x="17873" y="100324"/>
                    </a:lnTo>
                    <a:lnTo>
                      <a:pt x="17873" y="17873"/>
                    </a:lnTo>
                    <a:close/>
                  </a:path>
                </a:pathLst>
              </a:custGeom>
              <a:solidFill>
                <a:srgbClr val="F082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5" name="任意多边形: 形状 4154">
                <a:extLst>
                  <a:ext uri="{FF2B5EF4-FFF2-40B4-BE49-F238E27FC236}">
                    <a16:creationId xmlns:a16="http://schemas.microsoft.com/office/drawing/2014/main" id="{3D706008-7E2C-6829-046F-16216AD0BDD2}"/>
                  </a:ext>
                </a:extLst>
              </p:cNvPr>
              <p:cNvSpPr/>
              <p:nvPr/>
            </p:nvSpPr>
            <p:spPr>
              <a:xfrm>
                <a:off x="2949283" y="3837500"/>
                <a:ext cx="95320" cy="95320"/>
              </a:xfrm>
              <a:custGeom>
                <a:avLst/>
                <a:gdLst>
                  <a:gd name="connsiteX0" fmla="*/ 100324 w 95320"/>
                  <a:gd name="connsiteY0" fmla="*/ 17873 h 95320"/>
                  <a:gd name="connsiteX1" fmla="*/ 100324 w 95320"/>
                  <a:gd name="connsiteY1" fmla="*/ 100324 h 95320"/>
                  <a:gd name="connsiteX2" fmla="*/ 17873 w 95320"/>
                  <a:gd name="connsiteY2" fmla="*/ 100324 h 95320"/>
                  <a:gd name="connsiteX3" fmla="*/ 17873 w 95320"/>
                  <a:gd name="connsiteY3" fmla="*/ 17872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00324" y="17873"/>
                    </a:moveTo>
                    <a:lnTo>
                      <a:pt x="100324" y="100324"/>
                    </a:lnTo>
                    <a:lnTo>
                      <a:pt x="17873" y="100324"/>
                    </a:lnTo>
                    <a:lnTo>
                      <a:pt x="17873" y="17872"/>
                    </a:lnTo>
                    <a:close/>
                  </a:path>
                </a:pathLst>
              </a:custGeom>
              <a:solidFill>
                <a:srgbClr val="8EC2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6" name="任意多边形: 形状 4155">
                <a:extLst>
                  <a:ext uri="{FF2B5EF4-FFF2-40B4-BE49-F238E27FC236}">
                    <a16:creationId xmlns:a16="http://schemas.microsoft.com/office/drawing/2014/main" id="{4F9EB460-12A6-C817-E74D-868491EB25ED}"/>
                  </a:ext>
                </a:extLst>
              </p:cNvPr>
              <p:cNvSpPr/>
              <p:nvPr/>
            </p:nvSpPr>
            <p:spPr>
              <a:xfrm>
                <a:off x="2867051" y="3837544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F5B2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7" name="任意多边形: 形状 4156">
                <a:extLst>
                  <a:ext uri="{FF2B5EF4-FFF2-40B4-BE49-F238E27FC236}">
                    <a16:creationId xmlns:a16="http://schemas.microsoft.com/office/drawing/2014/main" id="{5C8FC200-2FD2-F1FE-184F-D282612BC673}"/>
                  </a:ext>
                </a:extLst>
              </p:cNvPr>
              <p:cNvSpPr/>
              <p:nvPr/>
            </p:nvSpPr>
            <p:spPr>
              <a:xfrm>
                <a:off x="2784616" y="3837560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2796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8" name="任意多边形: 形状 4157">
                <a:extLst>
                  <a:ext uri="{FF2B5EF4-FFF2-40B4-BE49-F238E27FC236}">
                    <a16:creationId xmlns:a16="http://schemas.microsoft.com/office/drawing/2014/main" id="{3C12B654-36D0-BAEB-1878-B82291891A19}"/>
                  </a:ext>
                </a:extLst>
              </p:cNvPr>
              <p:cNvSpPr/>
              <p:nvPr/>
            </p:nvSpPr>
            <p:spPr>
              <a:xfrm>
                <a:off x="2784599" y="3755127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F082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9" name="任意多边形: 形状 4158">
                <a:extLst>
                  <a:ext uri="{FF2B5EF4-FFF2-40B4-BE49-F238E27FC236}">
                    <a16:creationId xmlns:a16="http://schemas.microsoft.com/office/drawing/2014/main" id="{CD398D94-8F8A-BE4F-BEC5-0F63562B403C}"/>
                  </a:ext>
                </a:extLst>
              </p:cNvPr>
              <p:cNvSpPr/>
              <p:nvPr/>
            </p:nvSpPr>
            <p:spPr>
              <a:xfrm>
                <a:off x="2867034" y="3755108"/>
                <a:ext cx="95320" cy="95320"/>
              </a:xfrm>
              <a:custGeom>
                <a:avLst/>
                <a:gdLst>
                  <a:gd name="connsiteX0" fmla="*/ 17873 w 95320"/>
                  <a:gd name="connsiteY0" fmla="*/ 100324 h 95320"/>
                  <a:gd name="connsiteX1" fmla="*/ 17873 w 95320"/>
                  <a:gd name="connsiteY1" fmla="*/ 17873 h 95320"/>
                  <a:gd name="connsiteX2" fmla="*/ 100324 w 95320"/>
                  <a:gd name="connsiteY2" fmla="*/ 17873 h 95320"/>
                  <a:gd name="connsiteX3" fmla="*/ 100324 w 95320"/>
                  <a:gd name="connsiteY3" fmla="*/ 100324 h 9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0" h="95320">
                    <a:moveTo>
                      <a:pt x="17873" y="100324"/>
                    </a:moveTo>
                    <a:lnTo>
                      <a:pt x="17873" y="17873"/>
                    </a:lnTo>
                    <a:lnTo>
                      <a:pt x="100324" y="17873"/>
                    </a:lnTo>
                    <a:lnTo>
                      <a:pt x="100324" y="100324"/>
                    </a:lnTo>
                    <a:close/>
                  </a:path>
                </a:pathLst>
              </a:custGeom>
              <a:solidFill>
                <a:srgbClr val="8EC2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23" name="内容占位符 2">
              <a:extLst>
                <a:ext uri="{FF2B5EF4-FFF2-40B4-BE49-F238E27FC236}">
                  <a16:creationId xmlns:a16="http://schemas.microsoft.com/office/drawing/2014/main" id="{7A88B15C-9653-91DF-2BB3-0882C11338B6}"/>
                </a:ext>
              </a:extLst>
            </p:cNvPr>
            <p:cNvSpPr txBox="1">
              <a:spLocks/>
            </p:cNvSpPr>
            <p:nvPr/>
          </p:nvSpPr>
          <p:spPr>
            <a:xfrm>
              <a:off x="1184044" y="3591654"/>
              <a:ext cx="2869952" cy="12496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Numeric Comparison</a:t>
              </a:r>
            </a:p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Passkey Entry</a:t>
              </a:r>
            </a:p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Out-of-Band</a:t>
              </a:r>
            </a:p>
            <a:p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24" name="矩形 4123">
              <a:extLst>
                <a:ext uri="{FF2B5EF4-FFF2-40B4-BE49-F238E27FC236}">
                  <a16:creationId xmlns:a16="http://schemas.microsoft.com/office/drawing/2014/main" id="{2AA70DED-0C01-69B4-C1AD-4584B8D05D75}"/>
                </a:ext>
              </a:extLst>
            </p:cNvPr>
            <p:cNvSpPr/>
            <p:nvPr/>
          </p:nvSpPr>
          <p:spPr>
            <a:xfrm>
              <a:off x="1184043" y="4742081"/>
              <a:ext cx="40193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Required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user intervention and </a:t>
              </a:r>
            </a:p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specific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I/O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capabilities of devices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9C9D2C9-E977-C0C9-A271-FE1B1BC1208C}"/>
              </a:ext>
            </a:extLst>
          </p:cNvPr>
          <p:cNvGrpSpPr/>
          <p:nvPr/>
        </p:nvGrpSpPr>
        <p:grpSpPr>
          <a:xfrm>
            <a:off x="4948839" y="2392990"/>
            <a:ext cx="6234590" cy="2923462"/>
            <a:chOff x="4948839" y="2392990"/>
            <a:chExt cx="6234590" cy="292346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94C439A-9E43-0BBB-2678-3D32F4C5339B}"/>
                </a:ext>
              </a:extLst>
            </p:cNvPr>
            <p:cNvGrpSpPr/>
            <p:nvPr/>
          </p:nvGrpSpPr>
          <p:grpSpPr>
            <a:xfrm>
              <a:off x="7616610" y="2392990"/>
              <a:ext cx="3566819" cy="2923462"/>
              <a:chOff x="7616610" y="2392990"/>
              <a:chExt cx="3566819" cy="2923462"/>
            </a:xfrm>
          </p:grpSpPr>
          <p:grpSp>
            <p:nvGrpSpPr>
              <p:cNvPr id="4160" name="组合 4159">
                <a:extLst>
                  <a:ext uri="{FF2B5EF4-FFF2-40B4-BE49-F238E27FC236}">
                    <a16:creationId xmlns:a16="http://schemas.microsoft.com/office/drawing/2014/main" id="{D8799D36-651B-B09F-6C4A-4E15D08D1717}"/>
                  </a:ext>
                </a:extLst>
              </p:cNvPr>
              <p:cNvGrpSpPr/>
              <p:nvPr/>
            </p:nvGrpSpPr>
            <p:grpSpPr>
              <a:xfrm>
                <a:off x="7851030" y="2392990"/>
                <a:ext cx="1956986" cy="1024770"/>
                <a:chOff x="1904723" y="4591312"/>
                <a:chExt cx="1279671" cy="738730"/>
              </a:xfrm>
            </p:grpSpPr>
            <p:sp>
              <p:nvSpPr>
                <p:cNvPr id="4163" name="任意多边形: 形状 4162">
                  <a:extLst>
                    <a:ext uri="{FF2B5EF4-FFF2-40B4-BE49-F238E27FC236}">
                      <a16:creationId xmlns:a16="http://schemas.microsoft.com/office/drawing/2014/main" id="{0ECB172A-BD64-AEBF-53BA-3E4643D13EFA}"/>
                    </a:ext>
                  </a:extLst>
                </p:cNvPr>
                <p:cNvSpPr/>
                <p:nvPr/>
              </p:nvSpPr>
              <p:spPr>
                <a:xfrm>
                  <a:off x="1904723" y="4591312"/>
                  <a:ext cx="452770" cy="738730"/>
                </a:xfrm>
                <a:custGeom>
                  <a:avLst/>
                  <a:gdLst>
                    <a:gd name="connsiteX0" fmla="*/ 466532 w 452770"/>
                    <a:gd name="connsiteY0" fmla="*/ 369650 h 738730"/>
                    <a:gd name="connsiteX1" fmla="*/ 466532 w 452770"/>
                    <a:gd name="connsiteY1" fmla="*/ 676580 h 738730"/>
                    <a:gd name="connsiteX2" fmla="*/ 452472 w 452770"/>
                    <a:gd name="connsiteY2" fmla="*/ 715185 h 738730"/>
                    <a:gd name="connsiteX3" fmla="*/ 410770 w 452770"/>
                    <a:gd name="connsiteY3" fmla="*/ 734249 h 738730"/>
                    <a:gd name="connsiteX4" fmla="*/ 402906 w 452770"/>
                    <a:gd name="connsiteY4" fmla="*/ 734249 h 738730"/>
                    <a:gd name="connsiteX5" fmla="*/ 65711 w 452770"/>
                    <a:gd name="connsiteY5" fmla="*/ 734249 h 738730"/>
                    <a:gd name="connsiteX6" fmla="*/ 10664 w 452770"/>
                    <a:gd name="connsiteY6" fmla="*/ 704223 h 738730"/>
                    <a:gd name="connsiteX7" fmla="*/ 4468 w 452770"/>
                    <a:gd name="connsiteY7" fmla="*/ 676580 h 738730"/>
                    <a:gd name="connsiteX8" fmla="*/ 4468 w 452770"/>
                    <a:gd name="connsiteY8" fmla="*/ 453770 h 738730"/>
                    <a:gd name="connsiteX9" fmla="*/ 4468 w 452770"/>
                    <a:gd name="connsiteY9" fmla="*/ 62481 h 738730"/>
                    <a:gd name="connsiteX10" fmla="*/ 18051 w 452770"/>
                    <a:gd name="connsiteY10" fmla="*/ 24115 h 738730"/>
                    <a:gd name="connsiteX11" fmla="*/ 62613 w 452770"/>
                    <a:gd name="connsiteY11" fmla="*/ 4574 h 738730"/>
                    <a:gd name="connsiteX12" fmla="*/ 105984 w 452770"/>
                    <a:gd name="connsiteY12" fmla="*/ 4574 h 738730"/>
                    <a:gd name="connsiteX13" fmla="*/ 405051 w 452770"/>
                    <a:gd name="connsiteY13" fmla="*/ 4574 h 738730"/>
                    <a:gd name="connsiteX14" fmla="*/ 460574 w 452770"/>
                    <a:gd name="connsiteY14" fmla="*/ 34838 h 738730"/>
                    <a:gd name="connsiteX15" fmla="*/ 466532 w 452770"/>
                    <a:gd name="connsiteY15" fmla="*/ 62481 h 738730"/>
                    <a:gd name="connsiteX16" fmla="*/ 466532 w 452770"/>
                    <a:gd name="connsiteY16" fmla="*/ 369650 h 738730"/>
                    <a:gd name="connsiteX17" fmla="*/ 442702 w 452770"/>
                    <a:gd name="connsiteY17" fmla="*/ 605805 h 738730"/>
                    <a:gd name="connsiteX18" fmla="*/ 435553 w 452770"/>
                    <a:gd name="connsiteY18" fmla="*/ 605805 h 738730"/>
                    <a:gd name="connsiteX19" fmla="*/ 116231 w 452770"/>
                    <a:gd name="connsiteY19" fmla="*/ 605805 h 738730"/>
                    <a:gd name="connsiteX20" fmla="*/ 109558 w 452770"/>
                    <a:gd name="connsiteY20" fmla="*/ 605567 h 738730"/>
                    <a:gd name="connsiteX21" fmla="*/ 99073 w 452770"/>
                    <a:gd name="connsiteY21" fmla="*/ 595082 h 738730"/>
                    <a:gd name="connsiteX22" fmla="*/ 109558 w 452770"/>
                    <a:gd name="connsiteY22" fmla="*/ 584597 h 738730"/>
                    <a:gd name="connsiteX23" fmla="*/ 116946 w 452770"/>
                    <a:gd name="connsiteY23" fmla="*/ 584358 h 738730"/>
                    <a:gd name="connsiteX24" fmla="*/ 436983 w 452770"/>
                    <a:gd name="connsiteY24" fmla="*/ 584358 h 738730"/>
                    <a:gd name="connsiteX25" fmla="*/ 443655 w 452770"/>
                    <a:gd name="connsiteY25" fmla="*/ 578639 h 738730"/>
                    <a:gd name="connsiteX26" fmla="*/ 443655 w 452770"/>
                    <a:gd name="connsiteY26" fmla="*/ 116575 h 738730"/>
                    <a:gd name="connsiteX27" fmla="*/ 437936 w 452770"/>
                    <a:gd name="connsiteY27" fmla="*/ 111094 h 738730"/>
                    <a:gd name="connsiteX28" fmla="*/ 34494 w 452770"/>
                    <a:gd name="connsiteY28" fmla="*/ 111094 h 738730"/>
                    <a:gd name="connsiteX29" fmla="*/ 28536 w 452770"/>
                    <a:gd name="connsiteY29" fmla="*/ 116337 h 738730"/>
                    <a:gd name="connsiteX30" fmla="*/ 28536 w 452770"/>
                    <a:gd name="connsiteY30" fmla="*/ 578877 h 738730"/>
                    <a:gd name="connsiteX31" fmla="*/ 34494 w 452770"/>
                    <a:gd name="connsiteY31" fmla="*/ 584120 h 738730"/>
                    <a:gd name="connsiteX32" fmla="*/ 63090 w 452770"/>
                    <a:gd name="connsiteY32" fmla="*/ 584120 h 738730"/>
                    <a:gd name="connsiteX33" fmla="*/ 74767 w 452770"/>
                    <a:gd name="connsiteY33" fmla="*/ 597941 h 738730"/>
                    <a:gd name="connsiteX34" fmla="*/ 62137 w 452770"/>
                    <a:gd name="connsiteY34" fmla="*/ 605329 h 738730"/>
                    <a:gd name="connsiteX35" fmla="*/ 29251 w 452770"/>
                    <a:gd name="connsiteY35" fmla="*/ 605329 h 738730"/>
                    <a:gd name="connsiteX36" fmla="*/ 28536 w 452770"/>
                    <a:gd name="connsiteY36" fmla="*/ 608427 h 738730"/>
                    <a:gd name="connsiteX37" fmla="*/ 28775 w 452770"/>
                    <a:gd name="connsiteY37" fmla="*/ 679678 h 738730"/>
                    <a:gd name="connsiteX38" fmla="*/ 65711 w 452770"/>
                    <a:gd name="connsiteY38" fmla="*/ 712087 h 738730"/>
                    <a:gd name="connsiteX39" fmla="*/ 406480 w 452770"/>
                    <a:gd name="connsiteY39" fmla="*/ 712087 h 738730"/>
                    <a:gd name="connsiteX40" fmla="*/ 423638 w 452770"/>
                    <a:gd name="connsiteY40" fmla="*/ 708751 h 738730"/>
                    <a:gd name="connsiteX41" fmla="*/ 443655 w 452770"/>
                    <a:gd name="connsiteY41" fmla="*/ 677533 h 738730"/>
                    <a:gd name="connsiteX42" fmla="*/ 443655 w 452770"/>
                    <a:gd name="connsiteY42" fmla="*/ 611048 h 738730"/>
                    <a:gd name="connsiteX43" fmla="*/ 442702 w 452770"/>
                    <a:gd name="connsiteY43" fmla="*/ 605805 h 738730"/>
                    <a:gd name="connsiteX44" fmla="*/ 235381 w 452770"/>
                    <a:gd name="connsiteY44" fmla="*/ 89885 h 738730"/>
                    <a:gd name="connsiteX45" fmla="*/ 340233 w 452770"/>
                    <a:gd name="connsiteY45" fmla="*/ 89885 h 738730"/>
                    <a:gd name="connsiteX46" fmla="*/ 437936 w 452770"/>
                    <a:gd name="connsiteY46" fmla="*/ 89885 h 738730"/>
                    <a:gd name="connsiteX47" fmla="*/ 443179 w 452770"/>
                    <a:gd name="connsiteY47" fmla="*/ 85119 h 738730"/>
                    <a:gd name="connsiteX48" fmla="*/ 442940 w 452770"/>
                    <a:gd name="connsiteY48" fmla="*/ 65579 h 738730"/>
                    <a:gd name="connsiteX49" fmla="*/ 441272 w 452770"/>
                    <a:gd name="connsiteY49" fmla="*/ 49136 h 738730"/>
                    <a:gd name="connsiteX50" fmla="*/ 404097 w 452770"/>
                    <a:gd name="connsiteY50" fmla="*/ 25783 h 738730"/>
                    <a:gd name="connsiteX51" fmla="*/ 66903 w 452770"/>
                    <a:gd name="connsiteY51" fmla="*/ 25783 h 738730"/>
                    <a:gd name="connsiteX52" fmla="*/ 60230 w 452770"/>
                    <a:gd name="connsiteY52" fmla="*/ 26021 h 738730"/>
                    <a:gd name="connsiteX53" fmla="*/ 28775 w 452770"/>
                    <a:gd name="connsiteY53" fmla="*/ 54617 h 738730"/>
                    <a:gd name="connsiteX54" fmla="*/ 28060 w 452770"/>
                    <a:gd name="connsiteY54" fmla="*/ 83451 h 738730"/>
                    <a:gd name="connsiteX55" fmla="*/ 34732 w 452770"/>
                    <a:gd name="connsiteY55" fmla="*/ 89647 h 738730"/>
                    <a:gd name="connsiteX56" fmla="*/ 235381 w 452770"/>
                    <a:gd name="connsiteY56" fmla="*/ 89885 h 738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452770" h="738730">
                      <a:moveTo>
                        <a:pt x="466532" y="369650"/>
                      </a:moveTo>
                      <a:cubicBezTo>
                        <a:pt x="466532" y="471881"/>
                        <a:pt x="466532" y="574111"/>
                        <a:pt x="466532" y="676580"/>
                      </a:cubicBezTo>
                      <a:cubicBezTo>
                        <a:pt x="466532" y="690878"/>
                        <a:pt x="462957" y="704223"/>
                        <a:pt x="452472" y="715185"/>
                      </a:cubicBezTo>
                      <a:cubicBezTo>
                        <a:pt x="441510" y="726862"/>
                        <a:pt x="427451" y="733057"/>
                        <a:pt x="410770" y="734249"/>
                      </a:cubicBezTo>
                      <a:cubicBezTo>
                        <a:pt x="408148" y="734487"/>
                        <a:pt x="405527" y="734249"/>
                        <a:pt x="402906" y="734249"/>
                      </a:cubicBezTo>
                      <a:cubicBezTo>
                        <a:pt x="290428" y="734249"/>
                        <a:pt x="178189" y="734249"/>
                        <a:pt x="65711" y="734249"/>
                      </a:cubicBezTo>
                      <a:cubicBezTo>
                        <a:pt x="40928" y="734249"/>
                        <a:pt x="22341" y="724240"/>
                        <a:pt x="10664" y="704223"/>
                      </a:cubicBezTo>
                      <a:cubicBezTo>
                        <a:pt x="5660" y="695644"/>
                        <a:pt x="4468" y="686112"/>
                        <a:pt x="4468" y="676580"/>
                      </a:cubicBezTo>
                      <a:cubicBezTo>
                        <a:pt x="4468" y="602231"/>
                        <a:pt x="4468" y="528119"/>
                        <a:pt x="4468" y="453770"/>
                      </a:cubicBezTo>
                      <a:cubicBezTo>
                        <a:pt x="4468" y="323419"/>
                        <a:pt x="4468" y="192831"/>
                        <a:pt x="4468" y="62481"/>
                      </a:cubicBezTo>
                      <a:cubicBezTo>
                        <a:pt x="4468" y="48183"/>
                        <a:pt x="7804" y="35315"/>
                        <a:pt x="18051" y="24115"/>
                      </a:cubicBezTo>
                      <a:cubicBezTo>
                        <a:pt x="29728" y="11485"/>
                        <a:pt x="44503" y="5051"/>
                        <a:pt x="62613" y="4574"/>
                      </a:cubicBezTo>
                      <a:cubicBezTo>
                        <a:pt x="77150" y="4336"/>
                        <a:pt x="91448" y="4574"/>
                        <a:pt x="105984" y="4574"/>
                      </a:cubicBezTo>
                      <a:cubicBezTo>
                        <a:pt x="205593" y="4574"/>
                        <a:pt x="305441" y="4574"/>
                        <a:pt x="405051" y="4574"/>
                      </a:cubicBezTo>
                      <a:cubicBezTo>
                        <a:pt x="430072" y="4574"/>
                        <a:pt x="448659" y="14583"/>
                        <a:pt x="460574" y="34838"/>
                      </a:cubicBezTo>
                      <a:cubicBezTo>
                        <a:pt x="465579" y="43417"/>
                        <a:pt x="466532" y="52949"/>
                        <a:pt x="466532" y="62481"/>
                      </a:cubicBezTo>
                      <a:cubicBezTo>
                        <a:pt x="466532" y="164712"/>
                        <a:pt x="466532" y="267181"/>
                        <a:pt x="466532" y="369650"/>
                      </a:cubicBezTo>
                      <a:close/>
                      <a:moveTo>
                        <a:pt x="442702" y="605805"/>
                      </a:moveTo>
                      <a:cubicBezTo>
                        <a:pt x="440081" y="605805"/>
                        <a:pt x="437698" y="605805"/>
                        <a:pt x="435553" y="605805"/>
                      </a:cubicBezTo>
                      <a:cubicBezTo>
                        <a:pt x="329033" y="605805"/>
                        <a:pt x="222513" y="605805"/>
                        <a:pt x="116231" y="605805"/>
                      </a:cubicBezTo>
                      <a:cubicBezTo>
                        <a:pt x="114086" y="605805"/>
                        <a:pt x="111703" y="605805"/>
                        <a:pt x="109558" y="605567"/>
                      </a:cubicBezTo>
                      <a:cubicBezTo>
                        <a:pt x="103363" y="604852"/>
                        <a:pt x="99073" y="600324"/>
                        <a:pt x="99073" y="595082"/>
                      </a:cubicBezTo>
                      <a:cubicBezTo>
                        <a:pt x="99073" y="589601"/>
                        <a:pt x="103363" y="585311"/>
                        <a:pt x="109558" y="584597"/>
                      </a:cubicBezTo>
                      <a:cubicBezTo>
                        <a:pt x="111941" y="584358"/>
                        <a:pt x="114324" y="584358"/>
                        <a:pt x="116946" y="584358"/>
                      </a:cubicBezTo>
                      <a:cubicBezTo>
                        <a:pt x="223704" y="584358"/>
                        <a:pt x="330224" y="584358"/>
                        <a:pt x="436983" y="584358"/>
                      </a:cubicBezTo>
                      <a:cubicBezTo>
                        <a:pt x="441749" y="584358"/>
                        <a:pt x="443655" y="583405"/>
                        <a:pt x="443655" y="578639"/>
                      </a:cubicBezTo>
                      <a:cubicBezTo>
                        <a:pt x="443417" y="424697"/>
                        <a:pt x="443417" y="270517"/>
                        <a:pt x="443655" y="116575"/>
                      </a:cubicBezTo>
                      <a:cubicBezTo>
                        <a:pt x="443655" y="112524"/>
                        <a:pt x="442702" y="111094"/>
                        <a:pt x="437936" y="111094"/>
                      </a:cubicBezTo>
                      <a:cubicBezTo>
                        <a:pt x="303535" y="111094"/>
                        <a:pt x="168895" y="111094"/>
                        <a:pt x="34494" y="111094"/>
                      </a:cubicBezTo>
                      <a:cubicBezTo>
                        <a:pt x="29966" y="111094"/>
                        <a:pt x="28536" y="112286"/>
                        <a:pt x="28536" y="116337"/>
                      </a:cubicBezTo>
                      <a:cubicBezTo>
                        <a:pt x="28536" y="270517"/>
                        <a:pt x="28536" y="424697"/>
                        <a:pt x="28536" y="578877"/>
                      </a:cubicBezTo>
                      <a:cubicBezTo>
                        <a:pt x="28536" y="583167"/>
                        <a:pt x="29966" y="584358"/>
                        <a:pt x="34494" y="584120"/>
                      </a:cubicBezTo>
                      <a:cubicBezTo>
                        <a:pt x="44026" y="583881"/>
                        <a:pt x="53558" y="583881"/>
                        <a:pt x="63090" y="584120"/>
                      </a:cubicBezTo>
                      <a:cubicBezTo>
                        <a:pt x="71907" y="584358"/>
                        <a:pt x="77150" y="590792"/>
                        <a:pt x="74767" y="597941"/>
                      </a:cubicBezTo>
                      <a:cubicBezTo>
                        <a:pt x="73337" y="602707"/>
                        <a:pt x="68809" y="605329"/>
                        <a:pt x="62137" y="605329"/>
                      </a:cubicBezTo>
                      <a:cubicBezTo>
                        <a:pt x="51175" y="605329"/>
                        <a:pt x="40213" y="605329"/>
                        <a:pt x="29251" y="605329"/>
                      </a:cubicBezTo>
                      <a:cubicBezTo>
                        <a:pt x="29013" y="606758"/>
                        <a:pt x="28536" y="607473"/>
                        <a:pt x="28536" y="608427"/>
                      </a:cubicBezTo>
                      <a:cubicBezTo>
                        <a:pt x="28536" y="632257"/>
                        <a:pt x="28060" y="655848"/>
                        <a:pt x="28775" y="679678"/>
                      </a:cubicBezTo>
                      <a:cubicBezTo>
                        <a:pt x="29251" y="699457"/>
                        <a:pt x="44026" y="712087"/>
                        <a:pt x="65711" y="712087"/>
                      </a:cubicBezTo>
                      <a:cubicBezTo>
                        <a:pt x="179380" y="712087"/>
                        <a:pt x="292811" y="712087"/>
                        <a:pt x="406480" y="712087"/>
                      </a:cubicBezTo>
                      <a:cubicBezTo>
                        <a:pt x="412200" y="712087"/>
                        <a:pt x="418395" y="710895"/>
                        <a:pt x="423638" y="708751"/>
                      </a:cubicBezTo>
                      <a:cubicBezTo>
                        <a:pt x="437936" y="702555"/>
                        <a:pt x="443655" y="691355"/>
                        <a:pt x="443655" y="677533"/>
                      </a:cubicBezTo>
                      <a:cubicBezTo>
                        <a:pt x="443655" y="655372"/>
                        <a:pt x="443655" y="633210"/>
                        <a:pt x="443655" y="611048"/>
                      </a:cubicBezTo>
                      <a:cubicBezTo>
                        <a:pt x="443179" y="609856"/>
                        <a:pt x="442940" y="607950"/>
                        <a:pt x="442702" y="605805"/>
                      </a:cubicBezTo>
                      <a:close/>
                      <a:moveTo>
                        <a:pt x="235381" y="89885"/>
                      </a:moveTo>
                      <a:cubicBezTo>
                        <a:pt x="270411" y="89885"/>
                        <a:pt x="305441" y="89885"/>
                        <a:pt x="340233" y="89885"/>
                      </a:cubicBezTo>
                      <a:cubicBezTo>
                        <a:pt x="372880" y="89885"/>
                        <a:pt x="405289" y="89885"/>
                        <a:pt x="437936" y="89885"/>
                      </a:cubicBezTo>
                      <a:cubicBezTo>
                        <a:pt x="441987" y="89885"/>
                        <a:pt x="443417" y="88694"/>
                        <a:pt x="443179" y="85119"/>
                      </a:cubicBezTo>
                      <a:cubicBezTo>
                        <a:pt x="442940" y="78685"/>
                        <a:pt x="443179" y="72251"/>
                        <a:pt x="442940" y="65579"/>
                      </a:cubicBezTo>
                      <a:cubicBezTo>
                        <a:pt x="442702" y="60098"/>
                        <a:pt x="442940" y="54379"/>
                        <a:pt x="441272" y="49136"/>
                      </a:cubicBezTo>
                      <a:cubicBezTo>
                        <a:pt x="436744" y="33885"/>
                        <a:pt x="423161" y="25783"/>
                        <a:pt x="404097" y="25783"/>
                      </a:cubicBezTo>
                      <a:cubicBezTo>
                        <a:pt x="291620" y="25783"/>
                        <a:pt x="179380" y="25783"/>
                        <a:pt x="66903" y="25783"/>
                      </a:cubicBezTo>
                      <a:cubicBezTo>
                        <a:pt x="64758" y="25783"/>
                        <a:pt x="62375" y="25783"/>
                        <a:pt x="60230" y="26021"/>
                      </a:cubicBezTo>
                      <a:cubicBezTo>
                        <a:pt x="43073" y="27689"/>
                        <a:pt x="30205" y="38889"/>
                        <a:pt x="28775" y="54617"/>
                      </a:cubicBezTo>
                      <a:cubicBezTo>
                        <a:pt x="27822" y="64149"/>
                        <a:pt x="28298" y="73919"/>
                        <a:pt x="28060" y="83451"/>
                      </a:cubicBezTo>
                      <a:cubicBezTo>
                        <a:pt x="28060" y="89647"/>
                        <a:pt x="28060" y="89647"/>
                        <a:pt x="34732" y="89647"/>
                      </a:cubicBezTo>
                      <a:cubicBezTo>
                        <a:pt x="101695" y="89885"/>
                        <a:pt x="168419" y="89885"/>
                        <a:pt x="235381" y="8988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8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64" name="任意多边形: 形状 4163">
                  <a:extLst>
                    <a:ext uri="{FF2B5EF4-FFF2-40B4-BE49-F238E27FC236}">
                      <a16:creationId xmlns:a16="http://schemas.microsoft.com/office/drawing/2014/main" id="{3A9BBFB7-7F7A-A463-D7E3-563C53F69DE7}"/>
                    </a:ext>
                  </a:extLst>
                </p:cNvPr>
                <p:cNvSpPr/>
                <p:nvPr/>
              </p:nvSpPr>
              <p:spPr>
                <a:xfrm>
                  <a:off x="2731624" y="4591312"/>
                  <a:ext cx="452770" cy="738730"/>
                </a:xfrm>
                <a:custGeom>
                  <a:avLst/>
                  <a:gdLst>
                    <a:gd name="connsiteX0" fmla="*/ 466532 w 452770"/>
                    <a:gd name="connsiteY0" fmla="*/ 369650 h 738730"/>
                    <a:gd name="connsiteX1" fmla="*/ 466532 w 452770"/>
                    <a:gd name="connsiteY1" fmla="*/ 676580 h 738730"/>
                    <a:gd name="connsiteX2" fmla="*/ 452472 w 452770"/>
                    <a:gd name="connsiteY2" fmla="*/ 715185 h 738730"/>
                    <a:gd name="connsiteX3" fmla="*/ 410770 w 452770"/>
                    <a:gd name="connsiteY3" fmla="*/ 734249 h 738730"/>
                    <a:gd name="connsiteX4" fmla="*/ 402906 w 452770"/>
                    <a:gd name="connsiteY4" fmla="*/ 734249 h 738730"/>
                    <a:gd name="connsiteX5" fmla="*/ 65711 w 452770"/>
                    <a:gd name="connsiteY5" fmla="*/ 734249 h 738730"/>
                    <a:gd name="connsiteX6" fmla="*/ 10664 w 452770"/>
                    <a:gd name="connsiteY6" fmla="*/ 704223 h 738730"/>
                    <a:gd name="connsiteX7" fmla="*/ 4468 w 452770"/>
                    <a:gd name="connsiteY7" fmla="*/ 676580 h 738730"/>
                    <a:gd name="connsiteX8" fmla="*/ 4468 w 452770"/>
                    <a:gd name="connsiteY8" fmla="*/ 453770 h 738730"/>
                    <a:gd name="connsiteX9" fmla="*/ 4468 w 452770"/>
                    <a:gd name="connsiteY9" fmla="*/ 62481 h 738730"/>
                    <a:gd name="connsiteX10" fmla="*/ 18051 w 452770"/>
                    <a:gd name="connsiteY10" fmla="*/ 24115 h 738730"/>
                    <a:gd name="connsiteX11" fmla="*/ 62613 w 452770"/>
                    <a:gd name="connsiteY11" fmla="*/ 4574 h 738730"/>
                    <a:gd name="connsiteX12" fmla="*/ 105984 w 452770"/>
                    <a:gd name="connsiteY12" fmla="*/ 4574 h 738730"/>
                    <a:gd name="connsiteX13" fmla="*/ 405050 w 452770"/>
                    <a:gd name="connsiteY13" fmla="*/ 4574 h 738730"/>
                    <a:gd name="connsiteX14" fmla="*/ 460574 w 452770"/>
                    <a:gd name="connsiteY14" fmla="*/ 34838 h 738730"/>
                    <a:gd name="connsiteX15" fmla="*/ 466532 w 452770"/>
                    <a:gd name="connsiteY15" fmla="*/ 62481 h 738730"/>
                    <a:gd name="connsiteX16" fmla="*/ 466532 w 452770"/>
                    <a:gd name="connsiteY16" fmla="*/ 369650 h 738730"/>
                    <a:gd name="connsiteX17" fmla="*/ 442702 w 452770"/>
                    <a:gd name="connsiteY17" fmla="*/ 605805 h 738730"/>
                    <a:gd name="connsiteX18" fmla="*/ 435553 w 452770"/>
                    <a:gd name="connsiteY18" fmla="*/ 605805 h 738730"/>
                    <a:gd name="connsiteX19" fmla="*/ 116231 w 452770"/>
                    <a:gd name="connsiteY19" fmla="*/ 605805 h 738730"/>
                    <a:gd name="connsiteX20" fmla="*/ 109558 w 452770"/>
                    <a:gd name="connsiteY20" fmla="*/ 605567 h 738730"/>
                    <a:gd name="connsiteX21" fmla="*/ 99073 w 452770"/>
                    <a:gd name="connsiteY21" fmla="*/ 595082 h 738730"/>
                    <a:gd name="connsiteX22" fmla="*/ 109558 w 452770"/>
                    <a:gd name="connsiteY22" fmla="*/ 584597 h 738730"/>
                    <a:gd name="connsiteX23" fmla="*/ 116946 w 452770"/>
                    <a:gd name="connsiteY23" fmla="*/ 584358 h 738730"/>
                    <a:gd name="connsiteX24" fmla="*/ 436983 w 452770"/>
                    <a:gd name="connsiteY24" fmla="*/ 584358 h 738730"/>
                    <a:gd name="connsiteX25" fmla="*/ 443655 w 452770"/>
                    <a:gd name="connsiteY25" fmla="*/ 578639 h 738730"/>
                    <a:gd name="connsiteX26" fmla="*/ 443655 w 452770"/>
                    <a:gd name="connsiteY26" fmla="*/ 116575 h 738730"/>
                    <a:gd name="connsiteX27" fmla="*/ 437936 w 452770"/>
                    <a:gd name="connsiteY27" fmla="*/ 111094 h 738730"/>
                    <a:gd name="connsiteX28" fmla="*/ 34494 w 452770"/>
                    <a:gd name="connsiteY28" fmla="*/ 111094 h 738730"/>
                    <a:gd name="connsiteX29" fmla="*/ 28536 w 452770"/>
                    <a:gd name="connsiteY29" fmla="*/ 116337 h 738730"/>
                    <a:gd name="connsiteX30" fmla="*/ 28536 w 452770"/>
                    <a:gd name="connsiteY30" fmla="*/ 578877 h 738730"/>
                    <a:gd name="connsiteX31" fmla="*/ 34494 w 452770"/>
                    <a:gd name="connsiteY31" fmla="*/ 584120 h 738730"/>
                    <a:gd name="connsiteX32" fmla="*/ 63090 w 452770"/>
                    <a:gd name="connsiteY32" fmla="*/ 584120 h 738730"/>
                    <a:gd name="connsiteX33" fmla="*/ 74767 w 452770"/>
                    <a:gd name="connsiteY33" fmla="*/ 597941 h 738730"/>
                    <a:gd name="connsiteX34" fmla="*/ 62137 w 452770"/>
                    <a:gd name="connsiteY34" fmla="*/ 605329 h 738730"/>
                    <a:gd name="connsiteX35" fmla="*/ 29251 w 452770"/>
                    <a:gd name="connsiteY35" fmla="*/ 605329 h 738730"/>
                    <a:gd name="connsiteX36" fmla="*/ 28536 w 452770"/>
                    <a:gd name="connsiteY36" fmla="*/ 608427 h 738730"/>
                    <a:gd name="connsiteX37" fmla="*/ 28775 w 452770"/>
                    <a:gd name="connsiteY37" fmla="*/ 679678 h 738730"/>
                    <a:gd name="connsiteX38" fmla="*/ 65711 w 452770"/>
                    <a:gd name="connsiteY38" fmla="*/ 712087 h 738730"/>
                    <a:gd name="connsiteX39" fmla="*/ 406480 w 452770"/>
                    <a:gd name="connsiteY39" fmla="*/ 712087 h 738730"/>
                    <a:gd name="connsiteX40" fmla="*/ 423638 w 452770"/>
                    <a:gd name="connsiteY40" fmla="*/ 708751 h 738730"/>
                    <a:gd name="connsiteX41" fmla="*/ 443655 w 452770"/>
                    <a:gd name="connsiteY41" fmla="*/ 677533 h 738730"/>
                    <a:gd name="connsiteX42" fmla="*/ 443655 w 452770"/>
                    <a:gd name="connsiteY42" fmla="*/ 611048 h 738730"/>
                    <a:gd name="connsiteX43" fmla="*/ 442702 w 452770"/>
                    <a:gd name="connsiteY43" fmla="*/ 605805 h 738730"/>
                    <a:gd name="connsiteX44" fmla="*/ 235381 w 452770"/>
                    <a:gd name="connsiteY44" fmla="*/ 89885 h 738730"/>
                    <a:gd name="connsiteX45" fmla="*/ 340233 w 452770"/>
                    <a:gd name="connsiteY45" fmla="*/ 89885 h 738730"/>
                    <a:gd name="connsiteX46" fmla="*/ 437936 w 452770"/>
                    <a:gd name="connsiteY46" fmla="*/ 89885 h 738730"/>
                    <a:gd name="connsiteX47" fmla="*/ 443178 w 452770"/>
                    <a:gd name="connsiteY47" fmla="*/ 85119 h 738730"/>
                    <a:gd name="connsiteX48" fmla="*/ 442940 w 452770"/>
                    <a:gd name="connsiteY48" fmla="*/ 65579 h 738730"/>
                    <a:gd name="connsiteX49" fmla="*/ 441272 w 452770"/>
                    <a:gd name="connsiteY49" fmla="*/ 49136 h 738730"/>
                    <a:gd name="connsiteX50" fmla="*/ 404097 w 452770"/>
                    <a:gd name="connsiteY50" fmla="*/ 25783 h 738730"/>
                    <a:gd name="connsiteX51" fmla="*/ 66903 w 452770"/>
                    <a:gd name="connsiteY51" fmla="*/ 25783 h 738730"/>
                    <a:gd name="connsiteX52" fmla="*/ 60230 w 452770"/>
                    <a:gd name="connsiteY52" fmla="*/ 26021 h 738730"/>
                    <a:gd name="connsiteX53" fmla="*/ 28775 w 452770"/>
                    <a:gd name="connsiteY53" fmla="*/ 54617 h 738730"/>
                    <a:gd name="connsiteX54" fmla="*/ 28060 w 452770"/>
                    <a:gd name="connsiteY54" fmla="*/ 83451 h 738730"/>
                    <a:gd name="connsiteX55" fmla="*/ 34732 w 452770"/>
                    <a:gd name="connsiteY55" fmla="*/ 89647 h 738730"/>
                    <a:gd name="connsiteX56" fmla="*/ 235381 w 452770"/>
                    <a:gd name="connsiteY56" fmla="*/ 89885 h 738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452770" h="738730">
                      <a:moveTo>
                        <a:pt x="466532" y="369650"/>
                      </a:moveTo>
                      <a:cubicBezTo>
                        <a:pt x="466532" y="471881"/>
                        <a:pt x="466532" y="574111"/>
                        <a:pt x="466532" y="676580"/>
                      </a:cubicBezTo>
                      <a:cubicBezTo>
                        <a:pt x="466532" y="690878"/>
                        <a:pt x="462957" y="704223"/>
                        <a:pt x="452472" y="715185"/>
                      </a:cubicBezTo>
                      <a:cubicBezTo>
                        <a:pt x="441510" y="726862"/>
                        <a:pt x="427451" y="733057"/>
                        <a:pt x="410770" y="734249"/>
                      </a:cubicBezTo>
                      <a:cubicBezTo>
                        <a:pt x="408148" y="734487"/>
                        <a:pt x="405527" y="734249"/>
                        <a:pt x="402906" y="734249"/>
                      </a:cubicBezTo>
                      <a:cubicBezTo>
                        <a:pt x="290428" y="734249"/>
                        <a:pt x="178189" y="734249"/>
                        <a:pt x="65711" y="734249"/>
                      </a:cubicBezTo>
                      <a:cubicBezTo>
                        <a:pt x="40928" y="734249"/>
                        <a:pt x="22341" y="724240"/>
                        <a:pt x="10664" y="704223"/>
                      </a:cubicBezTo>
                      <a:cubicBezTo>
                        <a:pt x="5660" y="695644"/>
                        <a:pt x="4468" y="686112"/>
                        <a:pt x="4468" y="676580"/>
                      </a:cubicBezTo>
                      <a:cubicBezTo>
                        <a:pt x="4468" y="602231"/>
                        <a:pt x="4468" y="528119"/>
                        <a:pt x="4468" y="453770"/>
                      </a:cubicBezTo>
                      <a:cubicBezTo>
                        <a:pt x="4468" y="323419"/>
                        <a:pt x="4468" y="192831"/>
                        <a:pt x="4468" y="62481"/>
                      </a:cubicBezTo>
                      <a:cubicBezTo>
                        <a:pt x="4468" y="48183"/>
                        <a:pt x="7804" y="35315"/>
                        <a:pt x="18051" y="24115"/>
                      </a:cubicBezTo>
                      <a:cubicBezTo>
                        <a:pt x="29728" y="11485"/>
                        <a:pt x="44503" y="5051"/>
                        <a:pt x="62613" y="4574"/>
                      </a:cubicBezTo>
                      <a:cubicBezTo>
                        <a:pt x="77150" y="4336"/>
                        <a:pt x="91448" y="4574"/>
                        <a:pt x="105984" y="4574"/>
                      </a:cubicBezTo>
                      <a:cubicBezTo>
                        <a:pt x="205593" y="4574"/>
                        <a:pt x="305441" y="4574"/>
                        <a:pt x="405050" y="4574"/>
                      </a:cubicBezTo>
                      <a:cubicBezTo>
                        <a:pt x="430072" y="4574"/>
                        <a:pt x="448659" y="14583"/>
                        <a:pt x="460574" y="34838"/>
                      </a:cubicBezTo>
                      <a:cubicBezTo>
                        <a:pt x="465579" y="43417"/>
                        <a:pt x="466532" y="52949"/>
                        <a:pt x="466532" y="62481"/>
                      </a:cubicBezTo>
                      <a:cubicBezTo>
                        <a:pt x="466532" y="164712"/>
                        <a:pt x="466532" y="267181"/>
                        <a:pt x="466532" y="369650"/>
                      </a:cubicBezTo>
                      <a:close/>
                      <a:moveTo>
                        <a:pt x="442702" y="605805"/>
                      </a:moveTo>
                      <a:cubicBezTo>
                        <a:pt x="440081" y="605805"/>
                        <a:pt x="437698" y="605805"/>
                        <a:pt x="435553" y="605805"/>
                      </a:cubicBezTo>
                      <a:cubicBezTo>
                        <a:pt x="329033" y="605805"/>
                        <a:pt x="222513" y="605805"/>
                        <a:pt x="116231" y="605805"/>
                      </a:cubicBezTo>
                      <a:cubicBezTo>
                        <a:pt x="114086" y="605805"/>
                        <a:pt x="111703" y="605805"/>
                        <a:pt x="109558" y="605567"/>
                      </a:cubicBezTo>
                      <a:cubicBezTo>
                        <a:pt x="103363" y="604852"/>
                        <a:pt x="99073" y="600324"/>
                        <a:pt x="99073" y="595082"/>
                      </a:cubicBezTo>
                      <a:cubicBezTo>
                        <a:pt x="99073" y="589601"/>
                        <a:pt x="103363" y="585311"/>
                        <a:pt x="109558" y="584597"/>
                      </a:cubicBezTo>
                      <a:cubicBezTo>
                        <a:pt x="111941" y="584358"/>
                        <a:pt x="114324" y="584358"/>
                        <a:pt x="116946" y="584358"/>
                      </a:cubicBezTo>
                      <a:cubicBezTo>
                        <a:pt x="223704" y="584358"/>
                        <a:pt x="330224" y="584358"/>
                        <a:pt x="436983" y="584358"/>
                      </a:cubicBezTo>
                      <a:cubicBezTo>
                        <a:pt x="441749" y="584358"/>
                        <a:pt x="443655" y="583405"/>
                        <a:pt x="443655" y="578639"/>
                      </a:cubicBezTo>
                      <a:cubicBezTo>
                        <a:pt x="443417" y="424697"/>
                        <a:pt x="443417" y="270517"/>
                        <a:pt x="443655" y="116575"/>
                      </a:cubicBezTo>
                      <a:cubicBezTo>
                        <a:pt x="443655" y="112524"/>
                        <a:pt x="442702" y="111094"/>
                        <a:pt x="437936" y="111094"/>
                      </a:cubicBezTo>
                      <a:cubicBezTo>
                        <a:pt x="303535" y="111094"/>
                        <a:pt x="168895" y="111094"/>
                        <a:pt x="34494" y="111094"/>
                      </a:cubicBezTo>
                      <a:cubicBezTo>
                        <a:pt x="29966" y="111094"/>
                        <a:pt x="28536" y="112286"/>
                        <a:pt x="28536" y="116337"/>
                      </a:cubicBezTo>
                      <a:cubicBezTo>
                        <a:pt x="28536" y="270517"/>
                        <a:pt x="28536" y="424697"/>
                        <a:pt x="28536" y="578877"/>
                      </a:cubicBezTo>
                      <a:cubicBezTo>
                        <a:pt x="28536" y="583167"/>
                        <a:pt x="29966" y="584358"/>
                        <a:pt x="34494" y="584120"/>
                      </a:cubicBezTo>
                      <a:cubicBezTo>
                        <a:pt x="44026" y="583881"/>
                        <a:pt x="53558" y="583881"/>
                        <a:pt x="63090" y="584120"/>
                      </a:cubicBezTo>
                      <a:cubicBezTo>
                        <a:pt x="71907" y="584358"/>
                        <a:pt x="77150" y="590792"/>
                        <a:pt x="74767" y="597941"/>
                      </a:cubicBezTo>
                      <a:cubicBezTo>
                        <a:pt x="73337" y="602707"/>
                        <a:pt x="68809" y="605329"/>
                        <a:pt x="62137" y="605329"/>
                      </a:cubicBezTo>
                      <a:cubicBezTo>
                        <a:pt x="51175" y="605329"/>
                        <a:pt x="40213" y="605329"/>
                        <a:pt x="29251" y="605329"/>
                      </a:cubicBezTo>
                      <a:cubicBezTo>
                        <a:pt x="29013" y="606758"/>
                        <a:pt x="28536" y="607473"/>
                        <a:pt x="28536" y="608427"/>
                      </a:cubicBezTo>
                      <a:cubicBezTo>
                        <a:pt x="28536" y="632257"/>
                        <a:pt x="28060" y="655848"/>
                        <a:pt x="28775" y="679678"/>
                      </a:cubicBezTo>
                      <a:cubicBezTo>
                        <a:pt x="29251" y="699457"/>
                        <a:pt x="44026" y="712087"/>
                        <a:pt x="65711" y="712087"/>
                      </a:cubicBezTo>
                      <a:cubicBezTo>
                        <a:pt x="179380" y="712087"/>
                        <a:pt x="292811" y="712087"/>
                        <a:pt x="406480" y="712087"/>
                      </a:cubicBezTo>
                      <a:cubicBezTo>
                        <a:pt x="412200" y="712087"/>
                        <a:pt x="418395" y="710895"/>
                        <a:pt x="423638" y="708751"/>
                      </a:cubicBezTo>
                      <a:cubicBezTo>
                        <a:pt x="437936" y="702555"/>
                        <a:pt x="443655" y="691355"/>
                        <a:pt x="443655" y="677533"/>
                      </a:cubicBezTo>
                      <a:cubicBezTo>
                        <a:pt x="443655" y="655372"/>
                        <a:pt x="443655" y="633210"/>
                        <a:pt x="443655" y="611048"/>
                      </a:cubicBezTo>
                      <a:cubicBezTo>
                        <a:pt x="443178" y="609856"/>
                        <a:pt x="442940" y="607950"/>
                        <a:pt x="442702" y="605805"/>
                      </a:cubicBezTo>
                      <a:close/>
                      <a:moveTo>
                        <a:pt x="235381" y="89885"/>
                      </a:moveTo>
                      <a:cubicBezTo>
                        <a:pt x="270411" y="89885"/>
                        <a:pt x="305441" y="89885"/>
                        <a:pt x="340233" y="89885"/>
                      </a:cubicBezTo>
                      <a:cubicBezTo>
                        <a:pt x="372880" y="89885"/>
                        <a:pt x="405289" y="89885"/>
                        <a:pt x="437936" y="89885"/>
                      </a:cubicBezTo>
                      <a:cubicBezTo>
                        <a:pt x="441987" y="89885"/>
                        <a:pt x="443417" y="88694"/>
                        <a:pt x="443178" y="85119"/>
                      </a:cubicBezTo>
                      <a:cubicBezTo>
                        <a:pt x="442940" y="78685"/>
                        <a:pt x="443178" y="72251"/>
                        <a:pt x="442940" y="65579"/>
                      </a:cubicBezTo>
                      <a:cubicBezTo>
                        <a:pt x="442702" y="60098"/>
                        <a:pt x="442940" y="54379"/>
                        <a:pt x="441272" y="49136"/>
                      </a:cubicBezTo>
                      <a:cubicBezTo>
                        <a:pt x="436744" y="33885"/>
                        <a:pt x="423161" y="25783"/>
                        <a:pt x="404097" y="25783"/>
                      </a:cubicBezTo>
                      <a:cubicBezTo>
                        <a:pt x="291620" y="25783"/>
                        <a:pt x="179380" y="25783"/>
                        <a:pt x="66903" y="25783"/>
                      </a:cubicBezTo>
                      <a:cubicBezTo>
                        <a:pt x="64758" y="25783"/>
                        <a:pt x="62375" y="25783"/>
                        <a:pt x="60230" y="26021"/>
                      </a:cubicBezTo>
                      <a:cubicBezTo>
                        <a:pt x="43073" y="27689"/>
                        <a:pt x="30204" y="38889"/>
                        <a:pt x="28775" y="54617"/>
                      </a:cubicBezTo>
                      <a:cubicBezTo>
                        <a:pt x="27822" y="64149"/>
                        <a:pt x="28298" y="73919"/>
                        <a:pt x="28060" y="83451"/>
                      </a:cubicBezTo>
                      <a:cubicBezTo>
                        <a:pt x="28060" y="89647"/>
                        <a:pt x="28060" y="89647"/>
                        <a:pt x="34732" y="89647"/>
                      </a:cubicBezTo>
                      <a:cubicBezTo>
                        <a:pt x="101695" y="89885"/>
                        <a:pt x="168419" y="89885"/>
                        <a:pt x="235381" y="8988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38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65" name="任意多边形: 形状 4164">
                  <a:extLst>
                    <a:ext uri="{FF2B5EF4-FFF2-40B4-BE49-F238E27FC236}">
                      <a16:creationId xmlns:a16="http://schemas.microsoft.com/office/drawing/2014/main" id="{00D4BA16-AA55-6D77-55C1-B2483397B8BE}"/>
                    </a:ext>
                  </a:extLst>
                </p:cNvPr>
                <p:cNvSpPr/>
                <p:nvPr/>
              </p:nvSpPr>
              <p:spPr>
                <a:xfrm>
                  <a:off x="2249712" y="4793119"/>
                  <a:ext cx="571920" cy="476600"/>
                </a:xfrm>
                <a:custGeom>
                  <a:avLst/>
                  <a:gdLst>
                    <a:gd name="connsiteX0" fmla="*/ 196845 w 571920"/>
                    <a:gd name="connsiteY0" fmla="*/ 164030 h 476600"/>
                    <a:gd name="connsiteX1" fmla="*/ 219007 w 571920"/>
                    <a:gd name="connsiteY1" fmla="*/ 98021 h 476600"/>
                    <a:gd name="connsiteX2" fmla="*/ 256182 w 571920"/>
                    <a:gd name="connsiteY2" fmla="*/ 42020 h 476600"/>
                    <a:gd name="connsiteX3" fmla="*/ 292165 w 571920"/>
                    <a:gd name="connsiteY3" fmla="*/ 18667 h 476600"/>
                    <a:gd name="connsiteX4" fmla="*/ 306463 w 571920"/>
                    <a:gd name="connsiteY4" fmla="*/ 20097 h 476600"/>
                    <a:gd name="connsiteX5" fmla="*/ 347451 w 571920"/>
                    <a:gd name="connsiteY5" fmla="*/ 51790 h 476600"/>
                    <a:gd name="connsiteX6" fmla="*/ 387962 w 571920"/>
                    <a:gd name="connsiteY6" fmla="*/ 126617 h 476600"/>
                    <a:gd name="connsiteX7" fmla="*/ 396302 w 571920"/>
                    <a:gd name="connsiteY7" fmla="*/ 151638 h 476600"/>
                    <a:gd name="connsiteX8" fmla="*/ 397732 w 571920"/>
                    <a:gd name="connsiteY8" fmla="*/ 163792 h 476600"/>
                    <a:gd name="connsiteX9" fmla="*/ 459452 w 571920"/>
                    <a:gd name="connsiteY9" fmla="*/ 209784 h 476600"/>
                    <a:gd name="connsiteX10" fmla="*/ 512355 w 571920"/>
                    <a:gd name="connsiteY10" fmla="*/ 297478 h 476600"/>
                    <a:gd name="connsiteX11" fmla="*/ 534040 w 571920"/>
                    <a:gd name="connsiteY11" fmla="*/ 342278 h 476600"/>
                    <a:gd name="connsiteX12" fmla="*/ 538091 w 571920"/>
                    <a:gd name="connsiteY12" fmla="*/ 360151 h 476600"/>
                    <a:gd name="connsiteX13" fmla="*/ 526891 w 571920"/>
                    <a:gd name="connsiteY13" fmla="*/ 383266 h 476600"/>
                    <a:gd name="connsiteX14" fmla="*/ 523793 w 571920"/>
                    <a:gd name="connsiteY14" fmla="*/ 385649 h 476600"/>
                    <a:gd name="connsiteX15" fmla="*/ 524031 w 571920"/>
                    <a:gd name="connsiteY15" fmla="*/ 386364 h 476600"/>
                    <a:gd name="connsiteX16" fmla="*/ 527844 w 571920"/>
                    <a:gd name="connsiteY16" fmla="*/ 386364 h 476600"/>
                    <a:gd name="connsiteX17" fmla="*/ 566210 w 571920"/>
                    <a:gd name="connsiteY17" fmla="*/ 386364 h 476600"/>
                    <a:gd name="connsiteX18" fmla="*/ 575504 w 571920"/>
                    <a:gd name="connsiteY18" fmla="*/ 400900 h 476600"/>
                    <a:gd name="connsiteX19" fmla="*/ 568832 w 571920"/>
                    <a:gd name="connsiteY19" fmla="*/ 405904 h 476600"/>
                    <a:gd name="connsiteX20" fmla="*/ 563351 w 571920"/>
                    <a:gd name="connsiteY20" fmla="*/ 406381 h 476600"/>
                    <a:gd name="connsiteX21" fmla="*/ 450635 w 571920"/>
                    <a:gd name="connsiteY21" fmla="*/ 406381 h 476600"/>
                    <a:gd name="connsiteX22" fmla="*/ 445392 w 571920"/>
                    <a:gd name="connsiteY22" fmla="*/ 411385 h 476600"/>
                    <a:gd name="connsiteX23" fmla="*/ 442771 w 571920"/>
                    <a:gd name="connsiteY23" fmla="*/ 449037 h 476600"/>
                    <a:gd name="connsiteX24" fmla="*/ 442771 w 571920"/>
                    <a:gd name="connsiteY24" fmla="*/ 452135 h 476600"/>
                    <a:gd name="connsiteX25" fmla="*/ 459690 w 571920"/>
                    <a:gd name="connsiteY25" fmla="*/ 452135 h 476600"/>
                    <a:gd name="connsiteX26" fmla="*/ 468984 w 571920"/>
                    <a:gd name="connsiteY26" fmla="*/ 457377 h 476600"/>
                    <a:gd name="connsiteX27" fmla="*/ 461835 w 571920"/>
                    <a:gd name="connsiteY27" fmla="*/ 471675 h 476600"/>
                    <a:gd name="connsiteX28" fmla="*/ 457784 w 571920"/>
                    <a:gd name="connsiteY28" fmla="*/ 471914 h 476600"/>
                    <a:gd name="connsiteX29" fmla="*/ 137032 w 571920"/>
                    <a:gd name="connsiteY29" fmla="*/ 471914 h 476600"/>
                    <a:gd name="connsiteX30" fmla="*/ 133219 w 571920"/>
                    <a:gd name="connsiteY30" fmla="*/ 471675 h 476600"/>
                    <a:gd name="connsiteX31" fmla="*/ 124402 w 571920"/>
                    <a:gd name="connsiteY31" fmla="*/ 461667 h 476600"/>
                    <a:gd name="connsiteX32" fmla="*/ 133696 w 571920"/>
                    <a:gd name="connsiteY32" fmla="*/ 452135 h 476600"/>
                    <a:gd name="connsiteX33" fmla="*/ 147755 w 571920"/>
                    <a:gd name="connsiteY33" fmla="*/ 452135 h 476600"/>
                    <a:gd name="connsiteX34" fmla="*/ 152045 w 571920"/>
                    <a:gd name="connsiteY34" fmla="*/ 451896 h 476600"/>
                    <a:gd name="connsiteX35" fmla="*/ 151330 w 571920"/>
                    <a:gd name="connsiteY35" fmla="*/ 439266 h 476600"/>
                    <a:gd name="connsiteX36" fmla="*/ 149424 w 571920"/>
                    <a:gd name="connsiteY36" fmla="*/ 410671 h 476600"/>
                    <a:gd name="connsiteX37" fmla="*/ 144658 w 571920"/>
                    <a:gd name="connsiteY37" fmla="*/ 406381 h 476600"/>
                    <a:gd name="connsiteX38" fmla="*/ 32657 w 571920"/>
                    <a:gd name="connsiteY38" fmla="*/ 406381 h 476600"/>
                    <a:gd name="connsiteX39" fmla="*/ 28129 w 571920"/>
                    <a:gd name="connsiteY39" fmla="*/ 406381 h 476600"/>
                    <a:gd name="connsiteX40" fmla="*/ 17882 w 571920"/>
                    <a:gd name="connsiteY40" fmla="*/ 396134 h 476600"/>
                    <a:gd name="connsiteX41" fmla="*/ 28367 w 571920"/>
                    <a:gd name="connsiteY41" fmla="*/ 386602 h 476600"/>
                    <a:gd name="connsiteX42" fmla="*/ 66734 w 571920"/>
                    <a:gd name="connsiteY42" fmla="*/ 386602 h 476600"/>
                    <a:gd name="connsiteX43" fmla="*/ 71499 w 571920"/>
                    <a:gd name="connsiteY43" fmla="*/ 386602 h 476600"/>
                    <a:gd name="connsiteX44" fmla="*/ 69593 w 571920"/>
                    <a:gd name="connsiteY44" fmla="*/ 384696 h 476600"/>
                    <a:gd name="connsiteX45" fmla="*/ 58155 w 571920"/>
                    <a:gd name="connsiteY45" fmla="*/ 349427 h 476600"/>
                    <a:gd name="connsiteX46" fmla="*/ 75551 w 571920"/>
                    <a:gd name="connsiteY46" fmla="*/ 311061 h 476600"/>
                    <a:gd name="connsiteX47" fmla="*/ 122972 w 571920"/>
                    <a:gd name="connsiteY47" fmla="*/ 227179 h 476600"/>
                    <a:gd name="connsiteX48" fmla="*/ 165151 w 571920"/>
                    <a:gd name="connsiteY48" fmla="*/ 179281 h 476600"/>
                    <a:gd name="connsiteX49" fmla="*/ 196845 w 571920"/>
                    <a:gd name="connsiteY49" fmla="*/ 164030 h 476600"/>
                    <a:gd name="connsiteX50" fmla="*/ 346259 w 571920"/>
                    <a:gd name="connsiteY50" fmla="*/ 451658 h 476600"/>
                    <a:gd name="connsiteX51" fmla="*/ 346259 w 571920"/>
                    <a:gd name="connsiteY51" fmla="*/ 447369 h 476600"/>
                    <a:gd name="connsiteX52" fmla="*/ 346259 w 571920"/>
                    <a:gd name="connsiteY52" fmla="*/ 385172 h 476600"/>
                    <a:gd name="connsiteX53" fmla="*/ 350549 w 571920"/>
                    <a:gd name="connsiteY53" fmla="*/ 374687 h 476600"/>
                    <a:gd name="connsiteX54" fmla="*/ 360557 w 571920"/>
                    <a:gd name="connsiteY54" fmla="*/ 364440 h 476600"/>
                    <a:gd name="connsiteX55" fmla="*/ 361749 w 571920"/>
                    <a:gd name="connsiteY55" fmla="*/ 359674 h 476600"/>
                    <a:gd name="connsiteX56" fmla="*/ 361272 w 571920"/>
                    <a:gd name="connsiteY56" fmla="*/ 343946 h 476600"/>
                    <a:gd name="connsiteX57" fmla="*/ 392966 w 571920"/>
                    <a:gd name="connsiteY57" fmla="*/ 323214 h 476600"/>
                    <a:gd name="connsiteX58" fmla="*/ 415367 w 571920"/>
                    <a:gd name="connsiteY58" fmla="*/ 356338 h 476600"/>
                    <a:gd name="connsiteX59" fmla="*/ 384387 w 571920"/>
                    <a:gd name="connsiteY59" fmla="*/ 377785 h 476600"/>
                    <a:gd name="connsiteX60" fmla="*/ 370566 w 571920"/>
                    <a:gd name="connsiteY60" fmla="*/ 382789 h 476600"/>
                    <a:gd name="connsiteX61" fmla="*/ 369136 w 571920"/>
                    <a:gd name="connsiteY61" fmla="*/ 384458 h 476600"/>
                    <a:gd name="connsiteX62" fmla="*/ 366753 w 571920"/>
                    <a:gd name="connsiteY62" fmla="*/ 390415 h 476600"/>
                    <a:gd name="connsiteX63" fmla="*/ 366515 w 571920"/>
                    <a:gd name="connsiteY63" fmla="*/ 448084 h 476600"/>
                    <a:gd name="connsiteX64" fmla="*/ 370328 w 571920"/>
                    <a:gd name="connsiteY64" fmla="*/ 451896 h 476600"/>
                    <a:gd name="connsiteX65" fmla="*/ 419656 w 571920"/>
                    <a:gd name="connsiteY65" fmla="*/ 451896 h 476600"/>
                    <a:gd name="connsiteX66" fmla="*/ 422992 w 571920"/>
                    <a:gd name="connsiteY66" fmla="*/ 451658 h 476600"/>
                    <a:gd name="connsiteX67" fmla="*/ 423469 w 571920"/>
                    <a:gd name="connsiteY67" fmla="*/ 449513 h 476600"/>
                    <a:gd name="connsiteX68" fmla="*/ 428950 w 571920"/>
                    <a:gd name="connsiteY68" fmla="*/ 373019 h 476600"/>
                    <a:gd name="connsiteX69" fmla="*/ 434192 w 571920"/>
                    <a:gd name="connsiteY69" fmla="*/ 298193 h 476600"/>
                    <a:gd name="connsiteX70" fmla="*/ 428950 w 571920"/>
                    <a:gd name="connsiteY70" fmla="*/ 292712 h 476600"/>
                    <a:gd name="connsiteX71" fmla="*/ 166343 w 571920"/>
                    <a:gd name="connsiteY71" fmla="*/ 292712 h 476600"/>
                    <a:gd name="connsiteX72" fmla="*/ 164198 w 571920"/>
                    <a:gd name="connsiteY72" fmla="*/ 292712 h 476600"/>
                    <a:gd name="connsiteX73" fmla="*/ 161100 w 571920"/>
                    <a:gd name="connsiteY73" fmla="*/ 296048 h 476600"/>
                    <a:gd name="connsiteX74" fmla="*/ 164437 w 571920"/>
                    <a:gd name="connsiteY74" fmla="*/ 344185 h 476600"/>
                    <a:gd name="connsiteX75" fmla="*/ 171109 w 571920"/>
                    <a:gd name="connsiteY75" fmla="*/ 435930 h 476600"/>
                    <a:gd name="connsiteX76" fmla="*/ 172539 w 571920"/>
                    <a:gd name="connsiteY76" fmla="*/ 451896 h 476600"/>
                    <a:gd name="connsiteX77" fmla="*/ 176352 w 571920"/>
                    <a:gd name="connsiteY77" fmla="*/ 451896 h 476600"/>
                    <a:gd name="connsiteX78" fmla="*/ 224965 w 571920"/>
                    <a:gd name="connsiteY78" fmla="*/ 451896 h 476600"/>
                    <a:gd name="connsiteX79" fmla="*/ 229254 w 571920"/>
                    <a:gd name="connsiteY79" fmla="*/ 447607 h 476600"/>
                    <a:gd name="connsiteX80" fmla="*/ 229254 w 571920"/>
                    <a:gd name="connsiteY80" fmla="*/ 396373 h 476600"/>
                    <a:gd name="connsiteX81" fmla="*/ 222582 w 571920"/>
                    <a:gd name="connsiteY81" fmla="*/ 379930 h 476600"/>
                    <a:gd name="connsiteX82" fmla="*/ 213526 w 571920"/>
                    <a:gd name="connsiteY82" fmla="*/ 377547 h 476600"/>
                    <a:gd name="connsiteX83" fmla="*/ 186360 w 571920"/>
                    <a:gd name="connsiteY83" fmla="*/ 368730 h 476600"/>
                    <a:gd name="connsiteX84" fmla="*/ 182071 w 571920"/>
                    <a:gd name="connsiteY84" fmla="*/ 339895 h 476600"/>
                    <a:gd name="connsiteX85" fmla="*/ 205662 w 571920"/>
                    <a:gd name="connsiteY85" fmla="*/ 323214 h 476600"/>
                    <a:gd name="connsiteX86" fmla="*/ 233782 w 571920"/>
                    <a:gd name="connsiteY86" fmla="*/ 359674 h 476600"/>
                    <a:gd name="connsiteX87" fmla="*/ 234973 w 571920"/>
                    <a:gd name="connsiteY87" fmla="*/ 364440 h 476600"/>
                    <a:gd name="connsiteX88" fmla="*/ 243552 w 571920"/>
                    <a:gd name="connsiteY88" fmla="*/ 373257 h 476600"/>
                    <a:gd name="connsiteX89" fmla="*/ 249033 w 571920"/>
                    <a:gd name="connsiteY89" fmla="*/ 386602 h 476600"/>
                    <a:gd name="connsiteX90" fmla="*/ 249033 w 571920"/>
                    <a:gd name="connsiteY90" fmla="*/ 446892 h 476600"/>
                    <a:gd name="connsiteX91" fmla="*/ 249033 w 571920"/>
                    <a:gd name="connsiteY91" fmla="*/ 451420 h 476600"/>
                    <a:gd name="connsiteX92" fmla="*/ 287638 w 571920"/>
                    <a:gd name="connsiteY92" fmla="*/ 451420 h 476600"/>
                    <a:gd name="connsiteX93" fmla="*/ 287876 w 571920"/>
                    <a:gd name="connsiteY93" fmla="*/ 448798 h 476600"/>
                    <a:gd name="connsiteX94" fmla="*/ 287876 w 571920"/>
                    <a:gd name="connsiteY94" fmla="*/ 388747 h 476600"/>
                    <a:gd name="connsiteX95" fmla="*/ 285016 w 571920"/>
                    <a:gd name="connsiteY95" fmla="*/ 384696 h 476600"/>
                    <a:gd name="connsiteX96" fmla="*/ 270957 w 571920"/>
                    <a:gd name="connsiteY96" fmla="*/ 353002 h 476600"/>
                    <a:gd name="connsiteX97" fmla="*/ 298123 w 571920"/>
                    <a:gd name="connsiteY97" fmla="*/ 332508 h 476600"/>
                    <a:gd name="connsiteX98" fmla="*/ 324812 w 571920"/>
                    <a:gd name="connsiteY98" fmla="*/ 353478 h 476600"/>
                    <a:gd name="connsiteX99" fmla="*/ 310991 w 571920"/>
                    <a:gd name="connsiteY99" fmla="*/ 384458 h 476600"/>
                    <a:gd name="connsiteX100" fmla="*/ 307655 w 571920"/>
                    <a:gd name="connsiteY100" fmla="*/ 389938 h 476600"/>
                    <a:gd name="connsiteX101" fmla="*/ 307655 w 571920"/>
                    <a:gd name="connsiteY101" fmla="*/ 447607 h 476600"/>
                    <a:gd name="connsiteX102" fmla="*/ 307893 w 571920"/>
                    <a:gd name="connsiteY102" fmla="*/ 451420 h 476600"/>
                    <a:gd name="connsiteX103" fmla="*/ 346259 w 571920"/>
                    <a:gd name="connsiteY103" fmla="*/ 451658 h 476600"/>
                    <a:gd name="connsiteX104" fmla="*/ 447775 w 571920"/>
                    <a:gd name="connsiteY104" fmla="*/ 383504 h 476600"/>
                    <a:gd name="connsiteX105" fmla="*/ 449682 w 571920"/>
                    <a:gd name="connsiteY105" fmla="*/ 383504 h 476600"/>
                    <a:gd name="connsiteX106" fmla="*/ 490669 w 571920"/>
                    <a:gd name="connsiteY106" fmla="*/ 375402 h 476600"/>
                    <a:gd name="connsiteX107" fmla="*/ 511163 w 571920"/>
                    <a:gd name="connsiteY107" fmla="*/ 369206 h 476600"/>
                    <a:gd name="connsiteX108" fmla="*/ 517836 w 571920"/>
                    <a:gd name="connsiteY108" fmla="*/ 354670 h 476600"/>
                    <a:gd name="connsiteX109" fmla="*/ 513308 w 571920"/>
                    <a:gd name="connsiteY109" fmla="*/ 342755 h 476600"/>
                    <a:gd name="connsiteX110" fmla="*/ 464456 w 571920"/>
                    <a:gd name="connsiteY110" fmla="*/ 251963 h 476600"/>
                    <a:gd name="connsiteX111" fmla="*/ 423945 w 571920"/>
                    <a:gd name="connsiteY111" fmla="*/ 199775 h 476600"/>
                    <a:gd name="connsiteX112" fmla="*/ 401545 w 571920"/>
                    <a:gd name="connsiteY112" fmla="*/ 185239 h 476600"/>
                    <a:gd name="connsiteX113" fmla="*/ 376047 w 571920"/>
                    <a:gd name="connsiteY113" fmla="*/ 190005 h 476600"/>
                    <a:gd name="connsiteX114" fmla="*/ 326719 w 571920"/>
                    <a:gd name="connsiteY114" fmla="*/ 232660 h 476600"/>
                    <a:gd name="connsiteX115" fmla="*/ 305034 w 571920"/>
                    <a:gd name="connsiteY115" fmla="*/ 246720 h 476600"/>
                    <a:gd name="connsiteX116" fmla="*/ 290259 w 571920"/>
                    <a:gd name="connsiteY116" fmla="*/ 246720 h 476600"/>
                    <a:gd name="connsiteX117" fmla="*/ 272387 w 571920"/>
                    <a:gd name="connsiteY117" fmla="*/ 235520 h 476600"/>
                    <a:gd name="connsiteX118" fmla="*/ 217816 w 571920"/>
                    <a:gd name="connsiteY118" fmla="*/ 189051 h 476600"/>
                    <a:gd name="connsiteX119" fmla="*/ 197084 w 571920"/>
                    <a:gd name="connsiteY119" fmla="*/ 184047 h 476600"/>
                    <a:gd name="connsiteX120" fmla="*/ 173254 w 571920"/>
                    <a:gd name="connsiteY120" fmla="*/ 197392 h 476600"/>
                    <a:gd name="connsiteX121" fmla="*/ 136555 w 571920"/>
                    <a:gd name="connsiteY121" fmla="*/ 241716 h 476600"/>
                    <a:gd name="connsiteX122" fmla="*/ 81270 w 571920"/>
                    <a:gd name="connsiteY122" fmla="*/ 342755 h 476600"/>
                    <a:gd name="connsiteX123" fmla="*/ 76027 w 571920"/>
                    <a:gd name="connsiteY123" fmla="*/ 358006 h 476600"/>
                    <a:gd name="connsiteX124" fmla="*/ 80078 w 571920"/>
                    <a:gd name="connsiteY124" fmla="*/ 367300 h 476600"/>
                    <a:gd name="connsiteX125" fmla="*/ 91040 w 571920"/>
                    <a:gd name="connsiteY125" fmla="*/ 372066 h 476600"/>
                    <a:gd name="connsiteX126" fmla="*/ 129406 w 571920"/>
                    <a:gd name="connsiteY126" fmla="*/ 380168 h 476600"/>
                    <a:gd name="connsiteX127" fmla="*/ 146564 w 571920"/>
                    <a:gd name="connsiteY127" fmla="*/ 383504 h 476600"/>
                    <a:gd name="connsiteX128" fmla="*/ 146802 w 571920"/>
                    <a:gd name="connsiteY128" fmla="*/ 380406 h 476600"/>
                    <a:gd name="connsiteX129" fmla="*/ 144896 w 571920"/>
                    <a:gd name="connsiteY129" fmla="*/ 353240 h 476600"/>
                    <a:gd name="connsiteX130" fmla="*/ 139892 w 571920"/>
                    <a:gd name="connsiteY130" fmla="*/ 284133 h 476600"/>
                    <a:gd name="connsiteX131" fmla="*/ 150853 w 571920"/>
                    <a:gd name="connsiteY131" fmla="*/ 272456 h 476600"/>
                    <a:gd name="connsiteX132" fmla="*/ 443248 w 571920"/>
                    <a:gd name="connsiteY132" fmla="*/ 272456 h 476600"/>
                    <a:gd name="connsiteX133" fmla="*/ 454209 w 571920"/>
                    <a:gd name="connsiteY133" fmla="*/ 283895 h 476600"/>
                    <a:gd name="connsiteX134" fmla="*/ 453018 w 571920"/>
                    <a:gd name="connsiteY134" fmla="*/ 303197 h 476600"/>
                    <a:gd name="connsiteX135" fmla="*/ 447537 w 571920"/>
                    <a:gd name="connsiteY135" fmla="*/ 379215 h 476600"/>
                    <a:gd name="connsiteX136" fmla="*/ 447775 w 571920"/>
                    <a:gd name="connsiteY136" fmla="*/ 383504 h 476600"/>
                    <a:gd name="connsiteX137" fmla="*/ 368898 w 571920"/>
                    <a:gd name="connsiteY137" fmla="*/ 133289 h 476600"/>
                    <a:gd name="connsiteX138" fmla="*/ 368660 w 571920"/>
                    <a:gd name="connsiteY138" fmla="*/ 131144 h 476600"/>
                    <a:gd name="connsiteX139" fmla="*/ 332676 w 571920"/>
                    <a:gd name="connsiteY139" fmla="*/ 64421 h 476600"/>
                    <a:gd name="connsiteX140" fmla="*/ 301221 w 571920"/>
                    <a:gd name="connsiteY140" fmla="*/ 39399 h 476600"/>
                    <a:gd name="connsiteX141" fmla="*/ 293833 w 571920"/>
                    <a:gd name="connsiteY141" fmla="*/ 39399 h 476600"/>
                    <a:gd name="connsiteX142" fmla="*/ 266906 w 571920"/>
                    <a:gd name="connsiteY142" fmla="*/ 59416 h 476600"/>
                    <a:gd name="connsiteX143" fmla="*/ 231875 w 571920"/>
                    <a:gd name="connsiteY143" fmla="*/ 117561 h 476600"/>
                    <a:gd name="connsiteX144" fmla="*/ 225441 w 571920"/>
                    <a:gd name="connsiteY144" fmla="*/ 133527 h 476600"/>
                    <a:gd name="connsiteX145" fmla="*/ 297408 w 571920"/>
                    <a:gd name="connsiteY145" fmla="*/ 125425 h 476600"/>
                    <a:gd name="connsiteX146" fmla="*/ 368898 w 571920"/>
                    <a:gd name="connsiteY146" fmla="*/ 133289 h 476600"/>
                    <a:gd name="connsiteX147" fmla="*/ 237118 w 571920"/>
                    <a:gd name="connsiteY147" fmla="*/ 151400 h 476600"/>
                    <a:gd name="connsiteX148" fmla="*/ 219722 w 571920"/>
                    <a:gd name="connsiteY148" fmla="*/ 155213 h 476600"/>
                    <a:gd name="connsiteX149" fmla="*/ 217577 w 571920"/>
                    <a:gd name="connsiteY149" fmla="*/ 159979 h 476600"/>
                    <a:gd name="connsiteX150" fmla="*/ 222105 w 571920"/>
                    <a:gd name="connsiteY150" fmla="*/ 166651 h 476600"/>
                    <a:gd name="connsiteX151" fmla="*/ 259042 w 571920"/>
                    <a:gd name="connsiteY151" fmla="*/ 199537 h 476600"/>
                    <a:gd name="connsiteX152" fmla="*/ 294310 w 571920"/>
                    <a:gd name="connsiteY152" fmla="*/ 226703 h 476600"/>
                    <a:gd name="connsiteX153" fmla="*/ 300744 w 571920"/>
                    <a:gd name="connsiteY153" fmla="*/ 226703 h 476600"/>
                    <a:gd name="connsiteX154" fmla="*/ 316949 w 571920"/>
                    <a:gd name="connsiteY154" fmla="*/ 215026 h 476600"/>
                    <a:gd name="connsiteX155" fmla="*/ 372949 w 571920"/>
                    <a:gd name="connsiteY155" fmla="*/ 166413 h 476600"/>
                    <a:gd name="connsiteX156" fmla="*/ 377238 w 571920"/>
                    <a:gd name="connsiteY156" fmla="*/ 159979 h 476600"/>
                    <a:gd name="connsiteX157" fmla="*/ 374379 w 571920"/>
                    <a:gd name="connsiteY157" fmla="*/ 154974 h 476600"/>
                    <a:gd name="connsiteX158" fmla="*/ 361272 w 571920"/>
                    <a:gd name="connsiteY158" fmla="*/ 151877 h 476600"/>
                    <a:gd name="connsiteX159" fmla="*/ 356983 w 571920"/>
                    <a:gd name="connsiteY159" fmla="*/ 154260 h 476600"/>
                    <a:gd name="connsiteX160" fmla="*/ 352455 w 571920"/>
                    <a:gd name="connsiteY160" fmla="*/ 164983 h 476600"/>
                    <a:gd name="connsiteX161" fmla="*/ 252846 w 571920"/>
                    <a:gd name="connsiteY161" fmla="*/ 178328 h 476600"/>
                    <a:gd name="connsiteX162" fmla="*/ 237118 w 571920"/>
                    <a:gd name="connsiteY162" fmla="*/ 151400 h 476600"/>
                    <a:gd name="connsiteX163" fmla="*/ 337919 w 571920"/>
                    <a:gd name="connsiteY163" fmla="*/ 148064 h 476600"/>
                    <a:gd name="connsiteX164" fmla="*/ 256897 w 571920"/>
                    <a:gd name="connsiteY164" fmla="*/ 148302 h 476600"/>
                    <a:gd name="connsiteX165" fmla="*/ 299314 w 571920"/>
                    <a:gd name="connsiteY165" fmla="*/ 175945 h 476600"/>
                    <a:gd name="connsiteX166" fmla="*/ 337919 w 571920"/>
                    <a:gd name="connsiteY166" fmla="*/ 148064 h 476600"/>
                    <a:gd name="connsiteX167" fmla="*/ 297408 w 571920"/>
                    <a:gd name="connsiteY167" fmla="*/ 352287 h 476600"/>
                    <a:gd name="connsiteX168" fmla="*/ 289544 w 571920"/>
                    <a:gd name="connsiteY168" fmla="*/ 360151 h 476600"/>
                    <a:gd name="connsiteX169" fmla="*/ 297408 w 571920"/>
                    <a:gd name="connsiteY169" fmla="*/ 368015 h 476600"/>
                    <a:gd name="connsiteX170" fmla="*/ 305510 w 571920"/>
                    <a:gd name="connsiteY170" fmla="*/ 359912 h 476600"/>
                    <a:gd name="connsiteX171" fmla="*/ 297408 w 571920"/>
                    <a:gd name="connsiteY171" fmla="*/ 352287 h 476600"/>
                    <a:gd name="connsiteX172" fmla="*/ 214956 w 571920"/>
                    <a:gd name="connsiteY172" fmla="*/ 350619 h 476600"/>
                    <a:gd name="connsiteX173" fmla="*/ 207092 w 571920"/>
                    <a:gd name="connsiteY173" fmla="*/ 342517 h 476600"/>
                    <a:gd name="connsiteX174" fmla="*/ 198990 w 571920"/>
                    <a:gd name="connsiteY174" fmla="*/ 350142 h 476600"/>
                    <a:gd name="connsiteX175" fmla="*/ 207092 w 571920"/>
                    <a:gd name="connsiteY175" fmla="*/ 358483 h 476600"/>
                    <a:gd name="connsiteX176" fmla="*/ 214956 w 571920"/>
                    <a:gd name="connsiteY176" fmla="*/ 350619 h 476600"/>
                    <a:gd name="connsiteX177" fmla="*/ 387962 w 571920"/>
                    <a:gd name="connsiteY177" fmla="*/ 358483 h 476600"/>
                    <a:gd name="connsiteX178" fmla="*/ 396064 w 571920"/>
                    <a:gd name="connsiteY178" fmla="*/ 350619 h 476600"/>
                    <a:gd name="connsiteX179" fmla="*/ 387962 w 571920"/>
                    <a:gd name="connsiteY179" fmla="*/ 342517 h 476600"/>
                    <a:gd name="connsiteX180" fmla="*/ 380098 w 571920"/>
                    <a:gd name="connsiteY180" fmla="*/ 350381 h 476600"/>
                    <a:gd name="connsiteX181" fmla="*/ 387962 w 571920"/>
                    <a:gd name="connsiteY181" fmla="*/ 358483 h 47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</a:cxnLst>
                  <a:rect l="l" t="t" r="r" b="b"/>
                  <a:pathLst>
                    <a:path w="571920" h="476600">
                      <a:moveTo>
                        <a:pt x="196845" y="164030"/>
                      </a:moveTo>
                      <a:cubicBezTo>
                        <a:pt x="199705" y="140200"/>
                        <a:pt x="209475" y="119229"/>
                        <a:pt x="219007" y="98021"/>
                      </a:cubicBezTo>
                      <a:cubicBezTo>
                        <a:pt x="228539" y="77527"/>
                        <a:pt x="240216" y="58225"/>
                        <a:pt x="256182" y="42020"/>
                      </a:cubicBezTo>
                      <a:cubicBezTo>
                        <a:pt x="266429" y="31535"/>
                        <a:pt x="278106" y="23195"/>
                        <a:pt x="292165" y="18667"/>
                      </a:cubicBezTo>
                      <a:cubicBezTo>
                        <a:pt x="297408" y="16999"/>
                        <a:pt x="301697" y="18190"/>
                        <a:pt x="306463" y="20097"/>
                      </a:cubicBezTo>
                      <a:cubicBezTo>
                        <a:pt x="323383" y="26531"/>
                        <a:pt x="336251" y="37969"/>
                        <a:pt x="347451" y="51790"/>
                      </a:cubicBezTo>
                      <a:cubicBezTo>
                        <a:pt x="365800" y="74191"/>
                        <a:pt x="377953" y="99927"/>
                        <a:pt x="387962" y="126617"/>
                      </a:cubicBezTo>
                      <a:cubicBezTo>
                        <a:pt x="391060" y="134957"/>
                        <a:pt x="393681" y="143298"/>
                        <a:pt x="396302" y="151638"/>
                      </a:cubicBezTo>
                      <a:cubicBezTo>
                        <a:pt x="397494" y="155451"/>
                        <a:pt x="397256" y="159502"/>
                        <a:pt x="397732" y="163792"/>
                      </a:cubicBezTo>
                      <a:cubicBezTo>
                        <a:pt x="425137" y="169511"/>
                        <a:pt x="443009" y="188813"/>
                        <a:pt x="459452" y="209784"/>
                      </a:cubicBezTo>
                      <a:cubicBezTo>
                        <a:pt x="480661" y="236711"/>
                        <a:pt x="496865" y="266976"/>
                        <a:pt x="512355" y="297478"/>
                      </a:cubicBezTo>
                      <a:cubicBezTo>
                        <a:pt x="519980" y="312252"/>
                        <a:pt x="527368" y="327027"/>
                        <a:pt x="534040" y="342278"/>
                      </a:cubicBezTo>
                      <a:cubicBezTo>
                        <a:pt x="536423" y="347759"/>
                        <a:pt x="537614" y="353955"/>
                        <a:pt x="538091" y="360151"/>
                      </a:cubicBezTo>
                      <a:cubicBezTo>
                        <a:pt x="538806" y="369683"/>
                        <a:pt x="534517" y="377308"/>
                        <a:pt x="526891" y="383266"/>
                      </a:cubicBezTo>
                      <a:cubicBezTo>
                        <a:pt x="525938" y="383981"/>
                        <a:pt x="524746" y="384934"/>
                        <a:pt x="523793" y="385649"/>
                      </a:cubicBezTo>
                      <a:cubicBezTo>
                        <a:pt x="523793" y="385887"/>
                        <a:pt x="523793" y="386126"/>
                        <a:pt x="524031" y="386364"/>
                      </a:cubicBezTo>
                      <a:cubicBezTo>
                        <a:pt x="525223" y="386364"/>
                        <a:pt x="526653" y="386364"/>
                        <a:pt x="527844" y="386364"/>
                      </a:cubicBezTo>
                      <a:cubicBezTo>
                        <a:pt x="540712" y="386364"/>
                        <a:pt x="553581" y="386364"/>
                        <a:pt x="566210" y="386364"/>
                      </a:cubicBezTo>
                      <a:cubicBezTo>
                        <a:pt x="574551" y="386364"/>
                        <a:pt x="579555" y="394228"/>
                        <a:pt x="575504" y="400900"/>
                      </a:cubicBezTo>
                      <a:cubicBezTo>
                        <a:pt x="574074" y="403045"/>
                        <a:pt x="571215" y="404713"/>
                        <a:pt x="568832" y="405904"/>
                      </a:cubicBezTo>
                      <a:cubicBezTo>
                        <a:pt x="567164" y="406619"/>
                        <a:pt x="565019" y="406381"/>
                        <a:pt x="563351" y="406381"/>
                      </a:cubicBezTo>
                      <a:cubicBezTo>
                        <a:pt x="525699" y="406381"/>
                        <a:pt x="488048" y="406381"/>
                        <a:pt x="450635" y="406381"/>
                      </a:cubicBezTo>
                      <a:cubicBezTo>
                        <a:pt x="446584" y="406381"/>
                        <a:pt x="445631" y="407572"/>
                        <a:pt x="445392" y="411385"/>
                      </a:cubicBezTo>
                      <a:cubicBezTo>
                        <a:pt x="444677" y="424015"/>
                        <a:pt x="443724" y="436407"/>
                        <a:pt x="442771" y="449037"/>
                      </a:cubicBezTo>
                      <a:cubicBezTo>
                        <a:pt x="442771" y="449990"/>
                        <a:pt x="442771" y="450705"/>
                        <a:pt x="442771" y="452135"/>
                      </a:cubicBezTo>
                      <a:cubicBezTo>
                        <a:pt x="448490" y="452135"/>
                        <a:pt x="454209" y="452135"/>
                        <a:pt x="459690" y="452135"/>
                      </a:cubicBezTo>
                      <a:cubicBezTo>
                        <a:pt x="463741" y="452135"/>
                        <a:pt x="467078" y="453803"/>
                        <a:pt x="468984" y="457377"/>
                      </a:cubicBezTo>
                      <a:cubicBezTo>
                        <a:pt x="472320" y="463335"/>
                        <a:pt x="468507" y="470722"/>
                        <a:pt x="461835" y="471675"/>
                      </a:cubicBezTo>
                      <a:cubicBezTo>
                        <a:pt x="460405" y="471914"/>
                        <a:pt x="458975" y="471914"/>
                        <a:pt x="457784" y="471914"/>
                      </a:cubicBezTo>
                      <a:cubicBezTo>
                        <a:pt x="350787" y="471914"/>
                        <a:pt x="244029" y="471914"/>
                        <a:pt x="137032" y="471914"/>
                      </a:cubicBezTo>
                      <a:cubicBezTo>
                        <a:pt x="135841" y="471914"/>
                        <a:pt x="134411" y="471914"/>
                        <a:pt x="133219" y="471675"/>
                      </a:cubicBezTo>
                      <a:cubicBezTo>
                        <a:pt x="127977" y="470960"/>
                        <a:pt x="124164" y="466909"/>
                        <a:pt x="124402" y="461667"/>
                      </a:cubicBezTo>
                      <a:cubicBezTo>
                        <a:pt x="124640" y="456662"/>
                        <a:pt x="128453" y="452373"/>
                        <a:pt x="133696" y="452135"/>
                      </a:cubicBezTo>
                      <a:cubicBezTo>
                        <a:pt x="138224" y="451896"/>
                        <a:pt x="142990" y="452135"/>
                        <a:pt x="147755" y="452135"/>
                      </a:cubicBezTo>
                      <a:cubicBezTo>
                        <a:pt x="149185" y="452135"/>
                        <a:pt x="150377" y="452135"/>
                        <a:pt x="152045" y="451896"/>
                      </a:cubicBezTo>
                      <a:cubicBezTo>
                        <a:pt x="151807" y="447369"/>
                        <a:pt x="151568" y="443318"/>
                        <a:pt x="151330" y="439266"/>
                      </a:cubicBezTo>
                      <a:cubicBezTo>
                        <a:pt x="150615" y="429734"/>
                        <a:pt x="149662" y="420203"/>
                        <a:pt x="149424" y="410671"/>
                      </a:cubicBezTo>
                      <a:cubicBezTo>
                        <a:pt x="149185" y="407096"/>
                        <a:pt x="147994" y="406381"/>
                        <a:pt x="144658" y="406381"/>
                      </a:cubicBezTo>
                      <a:cubicBezTo>
                        <a:pt x="107244" y="406381"/>
                        <a:pt x="69831" y="406381"/>
                        <a:pt x="32657" y="406381"/>
                      </a:cubicBezTo>
                      <a:cubicBezTo>
                        <a:pt x="31227" y="406381"/>
                        <a:pt x="29559" y="406381"/>
                        <a:pt x="28129" y="406381"/>
                      </a:cubicBezTo>
                      <a:cubicBezTo>
                        <a:pt x="21933" y="406143"/>
                        <a:pt x="17644" y="401853"/>
                        <a:pt x="17882" y="396134"/>
                      </a:cubicBezTo>
                      <a:cubicBezTo>
                        <a:pt x="18120" y="390653"/>
                        <a:pt x="22410" y="386602"/>
                        <a:pt x="28367" y="386602"/>
                      </a:cubicBezTo>
                      <a:cubicBezTo>
                        <a:pt x="41235" y="386602"/>
                        <a:pt x="54104" y="386602"/>
                        <a:pt x="66734" y="386602"/>
                      </a:cubicBezTo>
                      <a:cubicBezTo>
                        <a:pt x="68163" y="386602"/>
                        <a:pt x="69355" y="386602"/>
                        <a:pt x="71499" y="386602"/>
                      </a:cubicBezTo>
                      <a:cubicBezTo>
                        <a:pt x="70308" y="385649"/>
                        <a:pt x="70070" y="385172"/>
                        <a:pt x="69593" y="384696"/>
                      </a:cubicBezTo>
                      <a:cubicBezTo>
                        <a:pt x="57201" y="375879"/>
                        <a:pt x="52674" y="363725"/>
                        <a:pt x="58155" y="349427"/>
                      </a:cubicBezTo>
                      <a:cubicBezTo>
                        <a:pt x="63159" y="336321"/>
                        <a:pt x="69355" y="323691"/>
                        <a:pt x="75551" y="311061"/>
                      </a:cubicBezTo>
                      <a:cubicBezTo>
                        <a:pt x="89849" y="282227"/>
                        <a:pt x="104861" y="253869"/>
                        <a:pt x="122972" y="227179"/>
                      </a:cubicBezTo>
                      <a:cubicBezTo>
                        <a:pt x="135126" y="209545"/>
                        <a:pt x="147994" y="192626"/>
                        <a:pt x="165151" y="179281"/>
                      </a:cubicBezTo>
                      <a:cubicBezTo>
                        <a:pt x="174922" y="171417"/>
                        <a:pt x="185407" y="165936"/>
                        <a:pt x="196845" y="164030"/>
                      </a:cubicBezTo>
                      <a:close/>
                      <a:moveTo>
                        <a:pt x="346259" y="451658"/>
                      </a:moveTo>
                      <a:cubicBezTo>
                        <a:pt x="346259" y="449990"/>
                        <a:pt x="346259" y="448798"/>
                        <a:pt x="346259" y="447369"/>
                      </a:cubicBezTo>
                      <a:cubicBezTo>
                        <a:pt x="346259" y="426637"/>
                        <a:pt x="346259" y="405904"/>
                        <a:pt x="346259" y="385172"/>
                      </a:cubicBezTo>
                      <a:cubicBezTo>
                        <a:pt x="346259" y="381121"/>
                        <a:pt x="347451" y="377547"/>
                        <a:pt x="350549" y="374687"/>
                      </a:cubicBezTo>
                      <a:cubicBezTo>
                        <a:pt x="354123" y="371351"/>
                        <a:pt x="357460" y="368015"/>
                        <a:pt x="360557" y="364440"/>
                      </a:cubicBezTo>
                      <a:cubicBezTo>
                        <a:pt x="361511" y="363249"/>
                        <a:pt x="361987" y="361104"/>
                        <a:pt x="361749" y="359674"/>
                      </a:cubicBezTo>
                      <a:cubicBezTo>
                        <a:pt x="360319" y="354432"/>
                        <a:pt x="360081" y="349189"/>
                        <a:pt x="361272" y="343946"/>
                      </a:cubicBezTo>
                      <a:cubicBezTo>
                        <a:pt x="364609" y="330125"/>
                        <a:pt x="379383" y="320593"/>
                        <a:pt x="392966" y="323214"/>
                      </a:cubicBezTo>
                      <a:cubicBezTo>
                        <a:pt x="408932" y="326551"/>
                        <a:pt x="418226" y="340134"/>
                        <a:pt x="415367" y="356338"/>
                      </a:cubicBezTo>
                      <a:cubicBezTo>
                        <a:pt x="413222" y="369921"/>
                        <a:pt x="398447" y="381121"/>
                        <a:pt x="384387" y="377785"/>
                      </a:cubicBezTo>
                      <a:cubicBezTo>
                        <a:pt x="377715" y="376355"/>
                        <a:pt x="374141" y="378262"/>
                        <a:pt x="370566" y="382789"/>
                      </a:cubicBezTo>
                      <a:cubicBezTo>
                        <a:pt x="370089" y="383266"/>
                        <a:pt x="369375" y="383742"/>
                        <a:pt x="369136" y="384458"/>
                      </a:cubicBezTo>
                      <a:cubicBezTo>
                        <a:pt x="368183" y="386364"/>
                        <a:pt x="366753" y="388509"/>
                        <a:pt x="366753" y="390415"/>
                      </a:cubicBezTo>
                      <a:cubicBezTo>
                        <a:pt x="366515" y="409717"/>
                        <a:pt x="366753" y="429020"/>
                        <a:pt x="366515" y="448084"/>
                      </a:cubicBezTo>
                      <a:cubicBezTo>
                        <a:pt x="366515" y="450943"/>
                        <a:pt x="367468" y="451896"/>
                        <a:pt x="370328" y="451896"/>
                      </a:cubicBezTo>
                      <a:cubicBezTo>
                        <a:pt x="386771" y="451658"/>
                        <a:pt x="403213" y="451896"/>
                        <a:pt x="419656" y="451896"/>
                      </a:cubicBezTo>
                      <a:cubicBezTo>
                        <a:pt x="420847" y="451896"/>
                        <a:pt x="421801" y="451658"/>
                        <a:pt x="422992" y="451658"/>
                      </a:cubicBezTo>
                      <a:cubicBezTo>
                        <a:pt x="423230" y="450705"/>
                        <a:pt x="423230" y="450228"/>
                        <a:pt x="423469" y="449513"/>
                      </a:cubicBezTo>
                      <a:cubicBezTo>
                        <a:pt x="425375" y="424015"/>
                        <a:pt x="427282" y="398517"/>
                        <a:pt x="428950" y="373019"/>
                      </a:cubicBezTo>
                      <a:cubicBezTo>
                        <a:pt x="430618" y="347997"/>
                        <a:pt x="432524" y="322976"/>
                        <a:pt x="434192" y="298193"/>
                      </a:cubicBezTo>
                      <a:cubicBezTo>
                        <a:pt x="434669" y="292712"/>
                        <a:pt x="434669" y="292712"/>
                        <a:pt x="428950" y="292712"/>
                      </a:cubicBezTo>
                      <a:cubicBezTo>
                        <a:pt x="341493" y="292712"/>
                        <a:pt x="253799" y="292712"/>
                        <a:pt x="166343" y="292712"/>
                      </a:cubicBezTo>
                      <a:cubicBezTo>
                        <a:pt x="165628" y="292712"/>
                        <a:pt x="164913" y="292712"/>
                        <a:pt x="164198" y="292712"/>
                      </a:cubicBezTo>
                      <a:cubicBezTo>
                        <a:pt x="161577" y="292474"/>
                        <a:pt x="160862" y="293665"/>
                        <a:pt x="161100" y="296048"/>
                      </a:cubicBezTo>
                      <a:cubicBezTo>
                        <a:pt x="162292" y="312014"/>
                        <a:pt x="163483" y="328219"/>
                        <a:pt x="164437" y="344185"/>
                      </a:cubicBezTo>
                      <a:cubicBezTo>
                        <a:pt x="166581" y="374687"/>
                        <a:pt x="168726" y="405428"/>
                        <a:pt x="171109" y="435930"/>
                      </a:cubicBezTo>
                      <a:cubicBezTo>
                        <a:pt x="171585" y="441173"/>
                        <a:pt x="172062" y="446416"/>
                        <a:pt x="172539" y="451896"/>
                      </a:cubicBezTo>
                      <a:cubicBezTo>
                        <a:pt x="174207" y="451896"/>
                        <a:pt x="175160" y="451896"/>
                        <a:pt x="176352" y="451896"/>
                      </a:cubicBezTo>
                      <a:cubicBezTo>
                        <a:pt x="192556" y="451896"/>
                        <a:pt x="208760" y="451896"/>
                        <a:pt x="224965" y="451896"/>
                      </a:cubicBezTo>
                      <a:cubicBezTo>
                        <a:pt x="228301" y="451896"/>
                        <a:pt x="229254" y="450943"/>
                        <a:pt x="229254" y="447607"/>
                      </a:cubicBezTo>
                      <a:cubicBezTo>
                        <a:pt x="229016" y="430449"/>
                        <a:pt x="228778" y="413292"/>
                        <a:pt x="229254" y="396373"/>
                      </a:cubicBezTo>
                      <a:cubicBezTo>
                        <a:pt x="229492" y="389462"/>
                        <a:pt x="227586" y="384458"/>
                        <a:pt x="222582" y="379930"/>
                      </a:cubicBezTo>
                      <a:cubicBezTo>
                        <a:pt x="219484" y="377308"/>
                        <a:pt x="217339" y="376594"/>
                        <a:pt x="213526" y="377547"/>
                      </a:cubicBezTo>
                      <a:cubicBezTo>
                        <a:pt x="202803" y="380168"/>
                        <a:pt x="193509" y="376832"/>
                        <a:pt x="186360" y="368730"/>
                      </a:cubicBezTo>
                      <a:cubicBezTo>
                        <a:pt x="178973" y="360151"/>
                        <a:pt x="177543" y="350142"/>
                        <a:pt x="182071" y="339895"/>
                      </a:cubicBezTo>
                      <a:cubicBezTo>
                        <a:pt x="186360" y="329648"/>
                        <a:pt x="194701" y="323929"/>
                        <a:pt x="205662" y="323214"/>
                      </a:cubicBezTo>
                      <a:cubicBezTo>
                        <a:pt x="225441" y="322023"/>
                        <a:pt x="239501" y="340610"/>
                        <a:pt x="233782" y="359674"/>
                      </a:cubicBezTo>
                      <a:cubicBezTo>
                        <a:pt x="233305" y="361104"/>
                        <a:pt x="234020" y="363487"/>
                        <a:pt x="234973" y="364440"/>
                      </a:cubicBezTo>
                      <a:cubicBezTo>
                        <a:pt x="237595" y="367538"/>
                        <a:pt x="240454" y="370636"/>
                        <a:pt x="243552" y="373257"/>
                      </a:cubicBezTo>
                      <a:cubicBezTo>
                        <a:pt x="247603" y="376832"/>
                        <a:pt x="249271" y="381121"/>
                        <a:pt x="249033" y="386602"/>
                      </a:cubicBezTo>
                      <a:cubicBezTo>
                        <a:pt x="248795" y="406619"/>
                        <a:pt x="249033" y="426875"/>
                        <a:pt x="249033" y="446892"/>
                      </a:cubicBezTo>
                      <a:cubicBezTo>
                        <a:pt x="249033" y="448322"/>
                        <a:pt x="249033" y="449752"/>
                        <a:pt x="249033" y="451420"/>
                      </a:cubicBezTo>
                      <a:cubicBezTo>
                        <a:pt x="262140" y="451420"/>
                        <a:pt x="274769" y="451420"/>
                        <a:pt x="287638" y="451420"/>
                      </a:cubicBezTo>
                      <a:cubicBezTo>
                        <a:pt x="287876" y="450467"/>
                        <a:pt x="287876" y="449513"/>
                        <a:pt x="287876" y="448798"/>
                      </a:cubicBezTo>
                      <a:cubicBezTo>
                        <a:pt x="287876" y="428781"/>
                        <a:pt x="287876" y="408764"/>
                        <a:pt x="287876" y="388747"/>
                      </a:cubicBezTo>
                      <a:cubicBezTo>
                        <a:pt x="287876" y="386364"/>
                        <a:pt x="286684" y="385649"/>
                        <a:pt x="285016" y="384696"/>
                      </a:cubicBezTo>
                      <a:cubicBezTo>
                        <a:pt x="273578" y="378738"/>
                        <a:pt x="267620" y="365393"/>
                        <a:pt x="270957" y="353002"/>
                      </a:cubicBezTo>
                      <a:cubicBezTo>
                        <a:pt x="274293" y="340849"/>
                        <a:pt x="285255" y="332270"/>
                        <a:pt x="298123" y="332508"/>
                      </a:cubicBezTo>
                      <a:cubicBezTo>
                        <a:pt x="310753" y="332508"/>
                        <a:pt x="321953" y="341325"/>
                        <a:pt x="324812" y="353478"/>
                      </a:cubicBezTo>
                      <a:cubicBezTo>
                        <a:pt x="327910" y="365632"/>
                        <a:pt x="322191" y="378500"/>
                        <a:pt x="310991" y="384458"/>
                      </a:cubicBezTo>
                      <a:cubicBezTo>
                        <a:pt x="308608" y="385887"/>
                        <a:pt x="307655" y="387317"/>
                        <a:pt x="307655" y="389938"/>
                      </a:cubicBezTo>
                      <a:cubicBezTo>
                        <a:pt x="307655" y="409241"/>
                        <a:pt x="307655" y="428543"/>
                        <a:pt x="307655" y="447607"/>
                      </a:cubicBezTo>
                      <a:cubicBezTo>
                        <a:pt x="307655" y="448798"/>
                        <a:pt x="307893" y="449990"/>
                        <a:pt x="307893" y="451420"/>
                      </a:cubicBezTo>
                      <a:cubicBezTo>
                        <a:pt x="320523" y="451658"/>
                        <a:pt x="332915" y="451658"/>
                        <a:pt x="346259" y="451658"/>
                      </a:cubicBezTo>
                      <a:close/>
                      <a:moveTo>
                        <a:pt x="447775" y="383504"/>
                      </a:moveTo>
                      <a:cubicBezTo>
                        <a:pt x="448728" y="383504"/>
                        <a:pt x="449205" y="383504"/>
                        <a:pt x="449682" y="383504"/>
                      </a:cubicBezTo>
                      <a:cubicBezTo>
                        <a:pt x="463265" y="380883"/>
                        <a:pt x="477086" y="378500"/>
                        <a:pt x="490669" y="375402"/>
                      </a:cubicBezTo>
                      <a:cubicBezTo>
                        <a:pt x="497580" y="373972"/>
                        <a:pt x="504491" y="371827"/>
                        <a:pt x="511163" y="369206"/>
                      </a:cubicBezTo>
                      <a:cubicBezTo>
                        <a:pt x="518550" y="366108"/>
                        <a:pt x="519980" y="362296"/>
                        <a:pt x="517836" y="354670"/>
                      </a:cubicBezTo>
                      <a:cubicBezTo>
                        <a:pt x="516644" y="350619"/>
                        <a:pt x="515214" y="346568"/>
                        <a:pt x="513308" y="342755"/>
                      </a:cubicBezTo>
                      <a:cubicBezTo>
                        <a:pt x="498057" y="311776"/>
                        <a:pt x="482567" y="281035"/>
                        <a:pt x="464456" y="251963"/>
                      </a:cubicBezTo>
                      <a:cubicBezTo>
                        <a:pt x="452780" y="233137"/>
                        <a:pt x="440150" y="215026"/>
                        <a:pt x="423945" y="199775"/>
                      </a:cubicBezTo>
                      <a:cubicBezTo>
                        <a:pt x="417273" y="193579"/>
                        <a:pt x="410124" y="188336"/>
                        <a:pt x="401545" y="185239"/>
                      </a:cubicBezTo>
                      <a:cubicBezTo>
                        <a:pt x="392251" y="182141"/>
                        <a:pt x="384149" y="182379"/>
                        <a:pt x="376047" y="190005"/>
                      </a:cubicBezTo>
                      <a:cubicBezTo>
                        <a:pt x="360319" y="204779"/>
                        <a:pt x="343400" y="218839"/>
                        <a:pt x="326719" y="232660"/>
                      </a:cubicBezTo>
                      <a:cubicBezTo>
                        <a:pt x="320047" y="238141"/>
                        <a:pt x="312421" y="242431"/>
                        <a:pt x="305034" y="246720"/>
                      </a:cubicBezTo>
                      <a:cubicBezTo>
                        <a:pt x="300268" y="249580"/>
                        <a:pt x="295025" y="249580"/>
                        <a:pt x="290259" y="246720"/>
                      </a:cubicBezTo>
                      <a:cubicBezTo>
                        <a:pt x="284302" y="243146"/>
                        <a:pt x="277867" y="240048"/>
                        <a:pt x="272387" y="235520"/>
                      </a:cubicBezTo>
                      <a:cubicBezTo>
                        <a:pt x="254037" y="220269"/>
                        <a:pt x="235688" y="205017"/>
                        <a:pt x="217816" y="189051"/>
                      </a:cubicBezTo>
                      <a:cubicBezTo>
                        <a:pt x="211382" y="183332"/>
                        <a:pt x="204948" y="182141"/>
                        <a:pt x="197084" y="184047"/>
                      </a:cubicBezTo>
                      <a:cubicBezTo>
                        <a:pt x="187790" y="186192"/>
                        <a:pt x="180403" y="191434"/>
                        <a:pt x="173254" y="197392"/>
                      </a:cubicBezTo>
                      <a:cubicBezTo>
                        <a:pt x="158479" y="210022"/>
                        <a:pt x="147279" y="225750"/>
                        <a:pt x="136555" y="241716"/>
                      </a:cubicBezTo>
                      <a:cubicBezTo>
                        <a:pt x="115347" y="273886"/>
                        <a:pt x="98189" y="308440"/>
                        <a:pt x="81270" y="342755"/>
                      </a:cubicBezTo>
                      <a:cubicBezTo>
                        <a:pt x="78887" y="347521"/>
                        <a:pt x="77457" y="352764"/>
                        <a:pt x="76027" y="358006"/>
                      </a:cubicBezTo>
                      <a:cubicBezTo>
                        <a:pt x="74836" y="362057"/>
                        <a:pt x="76504" y="365393"/>
                        <a:pt x="80078" y="367300"/>
                      </a:cubicBezTo>
                      <a:cubicBezTo>
                        <a:pt x="83653" y="369206"/>
                        <a:pt x="87227" y="371113"/>
                        <a:pt x="91040" y="372066"/>
                      </a:cubicBezTo>
                      <a:cubicBezTo>
                        <a:pt x="103670" y="374925"/>
                        <a:pt x="116538" y="377547"/>
                        <a:pt x="129406" y="380168"/>
                      </a:cubicBezTo>
                      <a:cubicBezTo>
                        <a:pt x="135126" y="381360"/>
                        <a:pt x="140606" y="382313"/>
                        <a:pt x="146564" y="383504"/>
                      </a:cubicBezTo>
                      <a:cubicBezTo>
                        <a:pt x="146564" y="382313"/>
                        <a:pt x="146802" y="381360"/>
                        <a:pt x="146802" y="380406"/>
                      </a:cubicBezTo>
                      <a:cubicBezTo>
                        <a:pt x="146087" y="371351"/>
                        <a:pt x="145611" y="362296"/>
                        <a:pt x="144896" y="353240"/>
                      </a:cubicBezTo>
                      <a:cubicBezTo>
                        <a:pt x="143228" y="330125"/>
                        <a:pt x="141560" y="307010"/>
                        <a:pt x="139892" y="284133"/>
                      </a:cubicBezTo>
                      <a:cubicBezTo>
                        <a:pt x="139415" y="276746"/>
                        <a:pt x="143466" y="272456"/>
                        <a:pt x="150853" y="272456"/>
                      </a:cubicBezTo>
                      <a:cubicBezTo>
                        <a:pt x="248318" y="272456"/>
                        <a:pt x="345783" y="272456"/>
                        <a:pt x="443248" y="272456"/>
                      </a:cubicBezTo>
                      <a:cubicBezTo>
                        <a:pt x="450397" y="272456"/>
                        <a:pt x="454448" y="276746"/>
                        <a:pt x="454209" y="283895"/>
                      </a:cubicBezTo>
                      <a:cubicBezTo>
                        <a:pt x="453971" y="290329"/>
                        <a:pt x="453495" y="296763"/>
                        <a:pt x="453018" y="303197"/>
                      </a:cubicBezTo>
                      <a:cubicBezTo>
                        <a:pt x="451112" y="328457"/>
                        <a:pt x="449443" y="353955"/>
                        <a:pt x="447537" y="379215"/>
                      </a:cubicBezTo>
                      <a:cubicBezTo>
                        <a:pt x="447775" y="380883"/>
                        <a:pt x="447775" y="382074"/>
                        <a:pt x="447775" y="383504"/>
                      </a:cubicBezTo>
                      <a:close/>
                      <a:moveTo>
                        <a:pt x="368898" y="133289"/>
                      </a:moveTo>
                      <a:cubicBezTo>
                        <a:pt x="368898" y="132098"/>
                        <a:pt x="368898" y="131621"/>
                        <a:pt x="368660" y="131144"/>
                      </a:cubicBezTo>
                      <a:cubicBezTo>
                        <a:pt x="359604" y="107314"/>
                        <a:pt x="348642" y="84438"/>
                        <a:pt x="332676" y="64421"/>
                      </a:cubicBezTo>
                      <a:cubicBezTo>
                        <a:pt x="324098" y="53935"/>
                        <a:pt x="314327" y="44403"/>
                        <a:pt x="301221" y="39399"/>
                      </a:cubicBezTo>
                      <a:cubicBezTo>
                        <a:pt x="299076" y="38446"/>
                        <a:pt x="295978" y="38446"/>
                        <a:pt x="293833" y="39399"/>
                      </a:cubicBezTo>
                      <a:cubicBezTo>
                        <a:pt x="283110" y="43450"/>
                        <a:pt x="274531" y="50837"/>
                        <a:pt x="266906" y="59416"/>
                      </a:cubicBezTo>
                      <a:cubicBezTo>
                        <a:pt x="251416" y="76574"/>
                        <a:pt x="240931" y="96591"/>
                        <a:pt x="231875" y="117561"/>
                      </a:cubicBezTo>
                      <a:cubicBezTo>
                        <a:pt x="229731" y="122566"/>
                        <a:pt x="227824" y="127570"/>
                        <a:pt x="225441" y="133527"/>
                      </a:cubicBezTo>
                      <a:cubicBezTo>
                        <a:pt x="249748" y="128523"/>
                        <a:pt x="273340" y="125425"/>
                        <a:pt x="297408" y="125425"/>
                      </a:cubicBezTo>
                      <a:cubicBezTo>
                        <a:pt x="321238" y="125425"/>
                        <a:pt x="344830" y="128523"/>
                        <a:pt x="368898" y="133289"/>
                      </a:cubicBezTo>
                      <a:close/>
                      <a:moveTo>
                        <a:pt x="237118" y="151400"/>
                      </a:moveTo>
                      <a:cubicBezTo>
                        <a:pt x="230922" y="152830"/>
                        <a:pt x="225441" y="154021"/>
                        <a:pt x="219722" y="155213"/>
                      </a:cubicBezTo>
                      <a:cubicBezTo>
                        <a:pt x="217101" y="155928"/>
                        <a:pt x="216624" y="158072"/>
                        <a:pt x="217577" y="159979"/>
                      </a:cubicBezTo>
                      <a:cubicBezTo>
                        <a:pt x="218769" y="162362"/>
                        <a:pt x="220199" y="164983"/>
                        <a:pt x="222105" y="166651"/>
                      </a:cubicBezTo>
                      <a:cubicBezTo>
                        <a:pt x="234258" y="177851"/>
                        <a:pt x="246412" y="189051"/>
                        <a:pt x="259042" y="199537"/>
                      </a:cubicBezTo>
                      <a:cubicBezTo>
                        <a:pt x="270480" y="209069"/>
                        <a:pt x="282395" y="217647"/>
                        <a:pt x="294310" y="226703"/>
                      </a:cubicBezTo>
                      <a:cubicBezTo>
                        <a:pt x="296455" y="228371"/>
                        <a:pt x="298599" y="228371"/>
                        <a:pt x="300744" y="226703"/>
                      </a:cubicBezTo>
                      <a:cubicBezTo>
                        <a:pt x="306225" y="222890"/>
                        <a:pt x="311944" y="219316"/>
                        <a:pt x="316949" y="215026"/>
                      </a:cubicBezTo>
                      <a:cubicBezTo>
                        <a:pt x="335774" y="199060"/>
                        <a:pt x="354362" y="182617"/>
                        <a:pt x="372949" y="166413"/>
                      </a:cubicBezTo>
                      <a:cubicBezTo>
                        <a:pt x="374856" y="164745"/>
                        <a:pt x="376285" y="162362"/>
                        <a:pt x="377238" y="159979"/>
                      </a:cubicBezTo>
                      <a:cubicBezTo>
                        <a:pt x="378192" y="157596"/>
                        <a:pt x="377477" y="155689"/>
                        <a:pt x="374379" y="154974"/>
                      </a:cubicBezTo>
                      <a:cubicBezTo>
                        <a:pt x="369851" y="154021"/>
                        <a:pt x="365562" y="153068"/>
                        <a:pt x="361272" y="151877"/>
                      </a:cubicBezTo>
                      <a:cubicBezTo>
                        <a:pt x="358889" y="151162"/>
                        <a:pt x="357698" y="151638"/>
                        <a:pt x="356983" y="154260"/>
                      </a:cubicBezTo>
                      <a:cubicBezTo>
                        <a:pt x="355792" y="158072"/>
                        <a:pt x="354362" y="161647"/>
                        <a:pt x="352455" y="164983"/>
                      </a:cubicBezTo>
                      <a:cubicBezTo>
                        <a:pt x="333153" y="199298"/>
                        <a:pt x="281918" y="206209"/>
                        <a:pt x="252846" y="178328"/>
                      </a:cubicBezTo>
                      <a:cubicBezTo>
                        <a:pt x="245220" y="171179"/>
                        <a:pt x="239978" y="162362"/>
                        <a:pt x="237118" y="151400"/>
                      </a:cubicBezTo>
                      <a:close/>
                      <a:moveTo>
                        <a:pt x="337919" y="148064"/>
                      </a:moveTo>
                      <a:cubicBezTo>
                        <a:pt x="310753" y="144013"/>
                        <a:pt x="283825" y="144013"/>
                        <a:pt x="256897" y="148302"/>
                      </a:cubicBezTo>
                      <a:cubicBezTo>
                        <a:pt x="261663" y="165460"/>
                        <a:pt x="279774" y="176898"/>
                        <a:pt x="299314" y="175945"/>
                      </a:cubicBezTo>
                      <a:cubicBezTo>
                        <a:pt x="318378" y="174992"/>
                        <a:pt x="335059" y="163315"/>
                        <a:pt x="337919" y="148064"/>
                      </a:cubicBezTo>
                      <a:close/>
                      <a:moveTo>
                        <a:pt x="297408" y="352287"/>
                      </a:moveTo>
                      <a:cubicBezTo>
                        <a:pt x="293119" y="352287"/>
                        <a:pt x="289544" y="355861"/>
                        <a:pt x="289544" y="360151"/>
                      </a:cubicBezTo>
                      <a:cubicBezTo>
                        <a:pt x="289544" y="364679"/>
                        <a:pt x="292880" y="368015"/>
                        <a:pt x="297408" y="368015"/>
                      </a:cubicBezTo>
                      <a:cubicBezTo>
                        <a:pt x="301936" y="368015"/>
                        <a:pt x="305510" y="364440"/>
                        <a:pt x="305510" y="359912"/>
                      </a:cubicBezTo>
                      <a:cubicBezTo>
                        <a:pt x="305272" y="355623"/>
                        <a:pt x="301697" y="352287"/>
                        <a:pt x="297408" y="352287"/>
                      </a:cubicBezTo>
                      <a:close/>
                      <a:moveTo>
                        <a:pt x="214956" y="350619"/>
                      </a:moveTo>
                      <a:cubicBezTo>
                        <a:pt x="214956" y="346329"/>
                        <a:pt x="211620" y="342755"/>
                        <a:pt x="207092" y="342517"/>
                      </a:cubicBezTo>
                      <a:cubicBezTo>
                        <a:pt x="202803" y="342517"/>
                        <a:pt x="198990" y="345853"/>
                        <a:pt x="198990" y="350142"/>
                      </a:cubicBezTo>
                      <a:cubicBezTo>
                        <a:pt x="198752" y="354670"/>
                        <a:pt x="202565" y="358483"/>
                        <a:pt x="207092" y="358483"/>
                      </a:cubicBezTo>
                      <a:cubicBezTo>
                        <a:pt x="211143" y="358483"/>
                        <a:pt x="214956" y="354908"/>
                        <a:pt x="214956" y="350619"/>
                      </a:cubicBezTo>
                      <a:close/>
                      <a:moveTo>
                        <a:pt x="387962" y="358483"/>
                      </a:moveTo>
                      <a:cubicBezTo>
                        <a:pt x="392251" y="358483"/>
                        <a:pt x="395826" y="354908"/>
                        <a:pt x="396064" y="350619"/>
                      </a:cubicBezTo>
                      <a:cubicBezTo>
                        <a:pt x="396064" y="346091"/>
                        <a:pt x="392490" y="342517"/>
                        <a:pt x="387962" y="342517"/>
                      </a:cubicBezTo>
                      <a:cubicBezTo>
                        <a:pt x="383673" y="342517"/>
                        <a:pt x="380098" y="346091"/>
                        <a:pt x="380098" y="350381"/>
                      </a:cubicBezTo>
                      <a:cubicBezTo>
                        <a:pt x="380098" y="354908"/>
                        <a:pt x="383673" y="358483"/>
                        <a:pt x="387962" y="35848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66" name="任意多边形: 形状 4165">
                  <a:extLst>
                    <a:ext uri="{FF2B5EF4-FFF2-40B4-BE49-F238E27FC236}">
                      <a16:creationId xmlns:a16="http://schemas.microsoft.com/office/drawing/2014/main" id="{E1C3609A-EF57-6249-978B-2E93AE7C15D4}"/>
                    </a:ext>
                  </a:extLst>
                </p:cNvPr>
                <p:cNvSpPr/>
                <p:nvPr/>
              </p:nvSpPr>
              <p:spPr>
                <a:xfrm>
                  <a:off x="2239228" y="4718242"/>
                  <a:ext cx="166810" cy="214470"/>
                </a:xfrm>
                <a:custGeom>
                  <a:avLst/>
                  <a:gdLst>
                    <a:gd name="connsiteX0" fmla="*/ 39804 w 166810"/>
                    <a:gd name="connsiteY0" fmla="*/ 91876 h 214470"/>
                    <a:gd name="connsiteX1" fmla="*/ 39804 w 166810"/>
                    <a:gd name="connsiteY1" fmla="*/ 80675 h 214470"/>
                    <a:gd name="connsiteX2" fmla="*/ 42902 w 166810"/>
                    <a:gd name="connsiteY2" fmla="*/ 53509 h 214470"/>
                    <a:gd name="connsiteX3" fmla="*/ 97711 w 166810"/>
                    <a:gd name="connsiteY3" fmla="*/ 18002 h 214470"/>
                    <a:gd name="connsiteX4" fmla="*/ 146086 w 166810"/>
                    <a:gd name="connsiteY4" fmla="*/ 60658 h 214470"/>
                    <a:gd name="connsiteX5" fmla="*/ 146086 w 166810"/>
                    <a:gd name="connsiteY5" fmla="*/ 69952 h 214470"/>
                    <a:gd name="connsiteX6" fmla="*/ 136554 w 166810"/>
                    <a:gd name="connsiteY6" fmla="*/ 76148 h 214470"/>
                    <a:gd name="connsiteX7" fmla="*/ 127737 w 166810"/>
                    <a:gd name="connsiteY7" fmla="*/ 68999 h 214470"/>
                    <a:gd name="connsiteX8" fmla="*/ 125116 w 166810"/>
                    <a:gd name="connsiteY8" fmla="*/ 59228 h 214470"/>
                    <a:gd name="connsiteX9" fmla="*/ 88656 w 166810"/>
                    <a:gd name="connsiteY9" fmla="*/ 37781 h 214470"/>
                    <a:gd name="connsiteX10" fmla="*/ 59583 w 166810"/>
                    <a:gd name="connsiteY10" fmla="*/ 69952 h 214470"/>
                    <a:gd name="connsiteX11" fmla="*/ 59345 w 166810"/>
                    <a:gd name="connsiteY11" fmla="*/ 88063 h 214470"/>
                    <a:gd name="connsiteX12" fmla="*/ 63158 w 166810"/>
                    <a:gd name="connsiteY12" fmla="*/ 91876 h 214470"/>
                    <a:gd name="connsiteX13" fmla="*/ 156095 w 166810"/>
                    <a:gd name="connsiteY13" fmla="*/ 91876 h 214470"/>
                    <a:gd name="connsiteX14" fmla="*/ 168963 w 166810"/>
                    <a:gd name="connsiteY14" fmla="*/ 104505 h 214470"/>
                    <a:gd name="connsiteX15" fmla="*/ 168963 w 166810"/>
                    <a:gd name="connsiteY15" fmla="*/ 195059 h 214470"/>
                    <a:gd name="connsiteX16" fmla="*/ 156333 w 166810"/>
                    <a:gd name="connsiteY16" fmla="*/ 207451 h 214470"/>
                    <a:gd name="connsiteX17" fmla="*/ 30272 w 166810"/>
                    <a:gd name="connsiteY17" fmla="*/ 207689 h 214470"/>
                    <a:gd name="connsiteX18" fmla="*/ 17881 w 166810"/>
                    <a:gd name="connsiteY18" fmla="*/ 195298 h 214470"/>
                    <a:gd name="connsiteX19" fmla="*/ 17881 w 166810"/>
                    <a:gd name="connsiteY19" fmla="*/ 103314 h 214470"/>
                    <a:gd name="connsiteX20" fmla="*/ 29319 w 166810"/>
                    <a:gd name="connsiteY20" fmla="*/ 91876 h 214470"/>
                    <a:gd name="connsiteX21" fmla="*/ 39804 w 166810"/>
                    <a:gd name="connsiteY21" fmla="*/ 91876 h 214470"/>
                    <a:gd name="connsiteX22" fmla="*/ 93898 w 166810"/>
                    <a:gd name="connsiteY22" fmla="*/ 111654 h 214470"/>
                    <a:gd name="connsiteX23" fmla="*/ 42187 w 166810"/>
                    <a:gd name="connsiteY23" fmla="*/ 111654 h 214470"/>
                    <a:gd name="connsiteX24" fmla="*/ 37660 w 166810"/>
                    <a:gd name="connsiteY24" fmla="*/ 115944 h 214470"/>
                    <a:gd name="connsiteX25" fmla="*/ 37660 w 166810"/>
                    <a:gd name="connsiteY25" fmla="*/ 183859 h 214470"/>
                    <a:gd name="connsiteX26" fmla="*/ 41949 w 166810"/>
                    <a:gd name="connsiteY26" fmla="*/ 188149 h 214470"/>
                    <a:gd name="connsiteX27" fmla="*/ 145133 w 166810"/>
                    <a:gd name="connsiteY27" fmla="*/ 188149 h 214470"/>
                    <a:gd name="connsiteX28" fmla="*/ 149184 w 166810"/>
                    <a:gd name="connsiteY28" fmla="*/ 183859 h 214470"/>
                    <a:gd name="connsiteX29" fmla="*/ 149184 w 166810"/>
                    <a:gd name="connsiteY29" fmla="*/ 115944 h 214470"/>
                    <a:gd name="connsiteX30" fmla="*/ 144895 w 166810"/>
                    <a:gd name="connsiteY30" fmla="*/ 111654 h 214470"/>
                    <a:gd name="connsiteX31" fmla="*/ 93898 w 166810"/>
                    <a:gd name="connsiteY31" fmla="*/ 111654 h 214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6810" h="214470">
                      <a:moveTo>
                        <a:pt x="39804" y="91876"/>
                      </a:moveTo>
                      <a:cubicBezTo>
                        <a:pt x="39804" y="87824"/>
                        <a:pt x="39804" y="84250"/>
                        <a:pt x="39804" y="80675"/>
                      </a:cubicBezTo>
                      <a:cubicBezTo>
                        <a:pt x="39804" y="71382"/>
                        <a:pt x="39804" y="62326"/>
                        <a:pt x="42902" y="53509"/>
                      </a:cubicBezTo>
                      <a:cubicBezTo>
                        <a:pt x="50766" y="30871"/>
                        <a:pt x="73166" y="16334"/>
                        <a:pt x="97711" y="18002"/>
                      </a:cubicBezTo>
                      <a:cubicBezTo>
                        <a:pt x="121303" y="19671"/>
                        <a:pt x="141797" y="37543"/>
                        <a:pt x="146086" y="60658"/>
                      </a:cubicBezTo>
                      <a:cubicBezTo>
                        <a:pt x="146563" y="63756"/>
                        <a:pt x="146801" y="66854"/>
                        <a:pt x="146086" y="69952"/>
                      </a:cubicBezTo>
                      <a:cubicBezTo>
                        <a:pt x="144895" y="74241"/>
                        <a:pt x="141082" y="76386"/>
                        <a:pt x="136554" y="76148"/>
                      </a:cubicBezTo>
                      <a:cubicBezTo>
                        <a:pt x="132265" y="75909"/>
                        <a:pt x="128928" y="73288"/>
                        <a:pt x="127737" y="68999"/>
                      </a:cubicBezTo>
                      <a:cubicBezTo>
                        <a:pt x="126784" y="65662"/>
                        <a:pt x="126307" y="62326"/>
                        <a:pt x="125116" y="59228"/>
                      </a:cubicBezTo>
                      <a:cubicBezTo>
                        <a:pt x="119396" y="44454"/>
                        <a:pt x="103907" y="35398"/>
                        <a:pt x="88656" y="37781"/>
                      </a:cubicBezTo>
                      <a:cubicBezTo>
                        <a:pt x="72213" y="40403"/>
                        <a:pt x="60298" y="53509"/>
                        <a:pt x="59583" y="69952"/>
                      </a:cubicBezTo>
                      <a:cubicBezTo>
                        <a:pt x="59345" y="75909"/>
                        <a:pt x="59583" y="82105"/>
                        <a:pt x="59345" y="88063"/>
                      </a:cubicBezTo>
                      <a:cubicBezTo>
                        <a:pt x="59107" y="91161"/>
                        <a:pt x="60298" y="91876"/>
                        <a:pt x="63158" y="91876"/>
                      </a:cubicBezTo>
                      <a:cubicBezTo>
                        <a:pt x="94137" y="91876"/>
                        <a:pt x="125116" y="91876"/>
                        <a:pt x="156095" y="91876"/>
                      </a:cubicBezTo>
                      <a:cubicBezTo>
                        <a:pt x="165388" y="91876"/>
                        <a:pt x="168963" y="95212"/>
                        <a:pt x="168963" y="104505"/>
                      </a:cubicBezTo>
                      <a:cubicBezTo>
                        <a:pt x="168963" y="134770"/>
                        <a:pt x="168963" y="164795"/>
                        <a:pt x="168963" y="195059"/>
                      </a:cubicBezTo>
                      <a:cubicBezTo>
                        <a:pt x="168963" y="204115"/>
                        <a:pt x="165627" y="207451"/>
                        <a:pt x="156333" y="207451"/>
                      </a:cubicBezTo>
                      <a:cubicBezTo>
                        <a:pt x="114392" y="207451"/>
                        <a:pt x="72213" y="207213"/>
                        <a:pt x="30272" y="207689"/>
                      </a:cubicBezTo>
                      <a:cubicBezTo>
                        <a:pt x="22647" y="207689"/>
                        <a:pt x="17642" y="203400"/>
                        <a:pt x="17881" y="195298"/>
                      </a:cubicBezTo>
                      <a:cubicBezTo>
                        <a:pt x="18119" y="164557"/>
                        <a:pt x="18119" y="133816"/>
                        <a:pt x="17881" y="103314"/>
                      </a:cubicBezTo>
                      <a:cubicBezTo>
                        <a:pt x="17881" y="96403"/>
                        <a:pt x="23362" y="91399"/>
                        <a:pt x="29319" y="91876"/>
                      </a:cubicBezTo>
                      <a:cubicBezTo>
                        <a:pt x="32655" y="92114"/>
                        <a:pt x="35991" y="91876"/>
                        <a:pt x="39804" y="91876"/>
                      </a:cubicBezTo>
                      <a:close/>
                      <a:moveTo>
                        <a:pt x="93898" y="111654"/>
                      </a:moveTo>
                      <a:cubicBezTo>
                        <a:pt x="76741" y="111654"/>
                        <a:pt x="59583" y="111654"/>
                        <a:pt x="42187" y="111654"/>
                      </a:cubicBezTo>
                      <a:cubicBezTo>
                        <a:pt x="38851" y="111654"/>
                        <a:pt x="37660" y="112369"/>
                        <a:pt x="37660" y="115944"/>
                      </a:cubicBezTo>
                      <a:cubicBezTo>
                        <a:pt x="37898" y="138582"/>
                        <a:pt x="37898" y="161221"/>
                        <a:pt x="37660" y="183859"/>
                      </a:cubicBezTo>
                      <a:cubicBezTo>
                        <a:pt x="37660" y="187195"/>
                        <a:pt x="38851" y="188149"/>
                        <a:pt x="41949" y="188149"/>
                      </a:cubicBezTo>
                      <a:cubicBezTo>
                        <a:pt x="76264" y="188149"/>
                        <a:pt x="110818" y="188149"/>
                        <a:pt x="145133" y="188149"/>
                      </a:cubicBezTo>
                      <a:cubicBezTo>
                        <a:pt x="148707" y="188149"/>
                        <a:pt x="149184" y="186957"/>
                        <a:pt x="149184" y="183859"/>
                      </a:cubicBezTo>
                      <a:cubicBezTo>
                        <a:pt x="148946" y="161221"/>
                        <a:pt x="148946" y="138582"/>
                        <a:pt x="149184" y="115944"/>
                      </a:cubicBezTo>
                      <a:cubicBezTo>
                        <a:pt x="149184" y="112608"/>
                        <a:pt x="148231" y="111654"/>
                        <a:pt x="144895" y="111654"/>
                      </a:cubicBezTo>
                      <a:cubicBezTo>
                        <a:pt x="128214" y="111654"/>
                        <a:pt x="111056" y="111654"/>
                        <a:pt x="93898" y="1116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67" name="任意多边形: 形状 4166">
                  <a:extLst>
                    <a:ext uri="{FF2B5EF4-FFF2-40B4-BE49-F238E27FC236}">
                      <a16:creationId xmlns:a16="http://schemas.microsoft.com/office/drawing/2014/main" id="{F9588EA6-B357-FFDA-F38C-8D187C2BD275}"/>
                    </a:ext>
                  </a:extLst>
                </p:cNvPr>
                <p:cNvSpPr/>
                <p:nvPr/>
              </p:nvSpPr>
              <p:spPr>
                <a:xfrm>
                  <a:off x="2667938" y="4717609"/>
                  <a:ext cx="166810" cy="214470"/>
                </a:xfrm>
                <a:custGeom>
                  <a:avLst/>
                  <a:gdLst>
                    <a:gd name="connsiteX0" fmla="*/ 147269 w 166810"/>
                    <a:gd name="connsiteY0" fmla="*/ 92508 h 214470"/>
                    <a:gd name="connsiteX1" fmla="*/ 157993 w 166810"/>
                    <a:gd name="connsiteY1" fmla="*/ 92508 h 214470"/>
                    <a:gd name="connsiteX2" fmla="*/ 168716 w 166810"/>
                    <a:gd name="connsiteY2" fmla="*/ 103232 h 214470"/>
                    <a:gd name="connsiteX3" fmla="*/ 168716 w 166810"/>
                    <a:gd name="connsiteY3" fmla="*/ 197122 h 214470"/>
                    <a:gd name="connsiteX4" fmla="*/ 157755 w 166810"/>
                    <a:gd name="connsiteY4" fmla="*/ 208084 h 214470"/>
                    <a:gd name="connsiteX5" fmla="*/ 41941 w 166810"/>
                    <a:gd name="connsiteY5" fmla="*/ 208084 h 214470"/>
                    <a:gd name="connsiteX6" fmla="*/ 28834 w 166810"/>
                    <a:gd name="connsiteY6" fmla="*/ 208084 h 214470"/>
                    <a:gd name="connsiteX7" fmla="*/ 17873 w 166810"/>
                    <a:gd name="connsiteY7" fmla="*/ 197122 h 214470"/>
                    <a:gd name="connsiteX8" fmla="*/ 17873 w 166810"/>
                    <a:gd name="connsiteY8" fmla="*/ 146603 h 214470"/>
                    <a:gd name="connsiteX9" fmla="*/ 17873 w 166810"/>
                    <a:gd name="connsiteY9" fmla="*/ 104423 h 214470"/>
                    <a:gd name="connsiteX10" fmla="*/ 29788 w 166810"/>
                    <a:gd name="connsiteY10" fmla="*/ 92508 h 214470"/>
                    <a:gd name="connsiteX11" fmla="*/ 122486 w 166810"/>
                    <a:gd name="connsiteY11" fmla="*/ 92508 h 214470"/>
                    <a:gd name="connsiteX12" fmla="*/ 127252 w 166810"/>
                    <a:gd name="connsiteY12" fmla="*/ 87504 h 214470"/>
                    <a:gd name="connsiteX13" fmla="*/ 125346 w 166810"/>
                    <a:gd name="connsiteY13" fmla="*/ 62006 h 214470"/>
                    <a:gd name="connsiteX14" fmla="*/ 90316 w 166810"/>
                    <a:gd name="connsiteY14" fmla="*/ 37938 h 214470"/>
                    <a:gd name="connsiteX15" fmla="*/ 59813 w 166810"/>
                    <a:gd name="connsiteY15" fmla="*/ 65342 h 214470"/>
                    <a:gd name="connsiteX16" fmla="*/ 49805 w 166810"/>
                    <a:gd name="connsiteY16" fmla="*/ 76542 h 214470"/>
                    <a:gd name="connsiteX17" fmla="*/ 39558 w 166810"/>
                    <a:gd name="connsiteY17" fmla="*/ 65581 h 214470"/>
                    <a:gd name="connsiteX18" fmla="*/ 103660 w 166810"/>
                    <a:gd name="connsiteY18" fmla="*/ 19112 h 214470"/>
                    <a:gd name="connsiteX19" fmla="*/ 145125 w 166810"/>
                    <a:gd name="connsiteY19" fmla="*/ 60100 h 214470"/>
                    <a:gd name="connsiteX20" fmla="*/ 146554 w 166810"/>
                    <a:gd name="connsiteY20" fmla="*/ 82976 h 214470"/>
                    <a:gd name="connsiteX21" fmla="*/ 147269 w 166810"/>
                    <a:gd name="connsiteY21" fmla="*/ 92508 h 214470"/>
                    <a:gd name="connsiteX22" fmla="*/ 93175 w 166810"/>
                    <a:gd name="connsiteY22" fmla="*/ 188543 h 214470"/>
                    <a:gd name="connsiteX23" fmla="*/ 145125 w 166810"/>
                    <a:gd name="connsiteY23" fmla="*/ 188543 h 214470"/>
                    <a:gd name="connsiteX24" fmla="*/ 149414 w 166810"/>
                    <a:gd name="connsiteY24" fmla="*/ 184254 h 214470"/>
                    <a:gd name="connsiteX25" fmla="*/ 149414 w 166810"/>
                    <a:gd name="connsiteY25" fmla="*/ 116338 h 214470"/>
                    <a:gd name="connsiteX26" fmla="*/ 145125 w 166810"/>
                    <a:gd name="connsiteY26" fmla="*/ 112049 h 214470"/>
                    <a:gd name="connsiteX27" fmla="*/ 41941 w 166810"/>
                    <a:gd name="connsiteY27" fmla="*/ 112049 h 214470"/>
                    <a:gd name="connsiteX28" fmla="*/ 37890 w 166810"/>
                    <a:gd name="connsiteY28" fmla="*/ 116338 h 214470"/>
                    <a:gd name="connsiteX29" fmla="*/ 37890 w 166810"/>
                    <a:gd name="connsiteY29" fmla="*/ 184254 h 214470"/>
                    <a:gd name="connsiteX30" fmla="*/ 42179 w 166810"/>
                    <a:gd name="connsiteY30" fmla="*/ 188543 h 214470"/>
                    <a:gd name="connsiteX31" fmla="*/ 93175 w 166810"/>
                    <a:gd name="connsiteY31" fmla="*/ 188543 h 214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66810" h="214470">
                      <a:moveTo>
                        <a:pt x="147269" y="92508"/>
                      </a:moveTo>
                      <a:cubicBezTo>
                        <a:pt x="151321" y="92508"/>
                        <a:pt x="154657" y="92508"/>
                        <a:pt x="157993" y="92508"/>
                      </a:cubicBezTo>
                      <a:cubicBezTo>
                        <a:pt x="164665" y="92508"/>
                        <a:pt x="168716" y="96560"/>
                        <a:pt x="168716" y="103232"/>
                      </a:cubicBezTo>
                      <a:cubicBezTo>
                        <a:pt x="168716" y="134449"/>
                        <a:pt x="168716" y="165905"/>
                        <a:pt x="168716" y="197122"/>
                      </a:cubicBezTo>
                      <a:cubicBezTo>
                        <a:pt x="168716" y="204033"/>
                        <a:pt x="164904" y="208084"/>
                        <a:pt x="157755" y="208084"/>
                      </a:cubicBezTo>
                      <a:cubicBezTo>
                        <a:pt x="119150" y="208084"/>
                        <a:pt x="80545" y="208084"/>
                        <a:pt x="41941" y="208084"/>
                      </a:cubicBezTo>
                      <a:cubicBezTo>
                        <a:pt x="37651" y="208084"/>
                        <a:pt x="33124" y="208084"/>
                        <a:pt x="28834" y="208084"/>
                      </a:cubicBezTo>
                      <a:cubicBezTo>
                        <a:pt x="21685" y="208084"/>
                        <a:pt x="17873" y="204271"/>
                        <a:pt x="17873" y="197122"/>
                      </a:cubicBezTo>
                      <a:cubicBezTo>
                        <a:pt x="17873" y="180203"/>
                        <a:pt x="17873" y="163522"/>
                        <a:pt x="17873" y="146603"/>
                      </a:cubicBezTo>
                      <a:cubicBezTo>
                        <a:pt x="17873" y="132543"/>
                        <a:pt x="17873" y="118483"/>
                        <a:pt x="17873" y="104423"/>
                      </a:cubicBezTo>
                      <a:cubicBezTo>
                        <a:pt x="17873" y="96083"/>
                        <a:pt x="21447" y="92508"/>
                        <a:pt x="29788" y="92508"/>
                      </a:cubicBezTo>
                      <a:cubicBezTo>
                        <a:pt x="60767" y="92508"/>
                        <a:pt x="91745" y="92508"/>
                        <a:pt x="122486" y="92508"/>
                      </a:cubicBezTo>
                      <a:cubicBezTo>
                        <a:pt x="126537" y="92508"/>
                        <a:pt x="127491" y="91317"/>
                        <a:pt x="127252" y="87504"/>
                      </a:cubicBezTo>
                      <a:cubicBezTo>
                        <a:pt x="126537" y="78925"/>
                        <a:pt x="127252" y="70347"/>
                        <a:pt x="125346" y="62006"/>
                      </a:cubicBezTo>
                      <a:cubicBezTo>
                        <a:pt x="122010" y="46993"/>
                        <a:pt x="106758" y="37223"/>
                        <a:pt x="90316" y="37938"/>
                      </a:cubicBezTo>
                      <a:cubicBezTo>
                        <a:pt x="75779" y="38653"/>
                        <a:pt x="62196" y="50806"/>
                        <a:pt x="59813" y="65342"/>
                      </a:cubicBezTo>
                      <a:cubicBezTo>
                        <a:pt x="58384" y="72968"/>
                        <a:pt x="55524" y="76304"/>
                        <a:pt x="49805" y="76542"/>
                      </a:cubicBezTo>
                      <a:cubicBezTo>
                        <a:pt x="43609" y="76781"/>
                        <a:pt x="39081" y="71776"/>
                        <a:pt x="39558" y="65581"/>
                      </a:cubicBezTo>
                      <a:cubicBezTo>
                        <a:pt x="42417" y="35078"/>
                        <a:pt x="73873" y="12201"/>
                        <a:pt x="103660" y="19112"/>
                      </a:cubicBezTo>
                      <a:cubicBezTo>
                        <a:pt x="125822" y="24355"/>
                        <a:pt x="139882" y="37938"/>
                        <a:pt x="145125" y="60100"/>
                      </a:cubicBezTo>
                      <a:cubicBezTo>
                        <a:pt x="146793" y="67487"/>
                        <a:pt x="146316" y="75351"/>
                        <a:pt x="146554" y="82976"/>
                      </a:cubicBezTo>
                      <a:cubicBezTo>
                        <a:pt x="147508" y="86313"/>
                        <a:pt x="147269" y="89172"/>
                        <a:pt x="147269" y="92508"/>
                      </a:cubicBezTo>
                      <a:close/>
                      <a:moveTo>
                        <a:pt x="93175" y="188543"/>
                      </a:moveTo>
                      <a:cubicBezTo>
                        <a:pt x="110571" y="188543"/>
                        <a:pt x="127967" y="188543"/>
                        <a:pt x="145125" y="188543"/>
                      </a:cubicBezTo>
                      <a:cubicBezTo>
                        <a:pt x="148461" y="188543"/>
                        <a:pt x="149414" y="187590"/>
                        <a:pt x="149414" y="184254"/>
                      </a:cubicBezTo>
                      <a:cubicBezTo>
                        <a:pt x="149176" y="161615"/>
                        <a:pt x="149176" y="138977"/>
                        <a:pt x="149414" y="116338"/>
                      </a:cubicBezTo>
                      <a:cubicBezTo>
                        <a:pt x="149414" y="113002"/>
                        <a:pt x="148461" y="112049"/>
                        <a:pt x="145125" y="112049"/>
                      </a:cubicBezTo>
                      <a:cubicBezTo>
                        <a:pt x="110809" y="112049"/>
                        <a:pt x="76256" y="112049"/>
                        <a:pt x="41941" y="112049"/>
                      </a:cubicBezTo>
                      <a:cubicBezTo>
                        <a:pt x="38605" y="112049"/>
                        <a:pt x="37890" y="113241"/>
                        <a:pt x="37890" y="116338"/>
                      </a:cubicBezTo>
                      <a:cubicBezTo>
                        <a:pt x="38128" y="138977"/>
                        <a:pt x="38128" y="161615"/>
                        <a:pt x="37890" y="184254"/>
                      </a:cubicBezTo>
                      <a:cubicBezTo>
                        <a:pt x="37890" y="187590"/>
                        <a:pt x="38605" y="188543"/>
                        <a:pt x="42179" y="188543"/>
                      </a:cubicBezTo>
                      <a:cubicBezTo>
                        <a:pt x="59098" y="188543"/>
                        <a:pt x="76018" y="188543"/>
                        <a:pt x="93175" y="1885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68" name="任意多边形: 形状 4167">
                  <a:extLst>
                    <a:ext uri="{FF2B5EF4-FFF2-40B4-BE49-F238E27FC236}">
                      <a16:creationId xmlns:a16="http://schemas.microsoft.com/office/drawing/2014/main" id="{09F0425F-B4DB-C1B8-719A-0842C315739E}"/>
                    </a:ext>
                  </a:extLst>
                </p:cNvPr>
                <p:cNvSpPr/>
                <p:nvPr/>
              </p:nvSpPr>
              <p:spPr>
                <a:xfrm>
                  <a:off x="2394925" y="4722829"/>
                  <a:ext cx="47660" cy="47660"/>
                </a:xfrm>
                <a:custGeom>
                  <a:avLst/>
                  <a:gdLst>
                    <a:gd name="connsiteX0" fmla="*/ 28994 w 47660"/>
                    <a:gd name="connsiteY0" fmla="*/ 50113 h 47660"/>
                    <a:gd name="connsiteX1" fmla="*/ 19224 w 47660"/>
                    <a:gd name="connsiteY1" fmla="*/ 44870 h 47660"/>
                    <a:gd name="connsiteX2" fmla="*/ 19938 w 47660"/>
                    <a:gd name="connsiteY2" fmla="*/ 34623 h 47660"/>
                    <a:gd name="connsiteX3" fmla="*/ 34713 w 47660"/>
                    <a:gd name="connsiteY3" fmla="*/ 19849 h 47660"/>
                    <a:gd name="connsiteX4" fmla="*/ 47343 w 47660"/>
                    <a:gd name="connsiteY4" fmla="*/ 20802 h 47660"/>
                    <a:gd name="connsiteX5" fmla="*/ 48296 w 47660"/>
                    <a:gd name="connsiteY5" fmla="*/ 33194 h 47660"/>
                    <a:gd name="connsiteX6" fmla="*/ 33283 w 47660"/>
                    <a:gd name="connsiteY6" fmla="*/ 48445 h 47660"/>
                    <a:gd name="connsiteX7" fmla="*/ 28994 w 47660"/>
                    <a:gd name="connsiteY7" fmla="*/ 50113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" h="47660">
                      <a:moveTo>
                        <a:pt x="28994" y="50113"/>
                      </a:moveTo>
                      <a:cubicBezTo>
                        <a:pt x="23990" y="50113"/>
                        <a:pt x="21130" y="48207"/>
                        <a:pt x="19224" y="44870"/>
                      </a:cubicBezTo>
                      <a:cubicBezTo>
                        <a:pt x="17317" y="41296"/>
                        <a:pt x="17317" y="37483"/>
                        <a:pt x="19938" y="34623"/>
                      </a:cubicBezTo>
                      <a:cubicBezTo>
                        <a:pt x="24704" y="29381"/>
                        <a:pt x="29470" y="24377"/>
                        <a:pt x="34713" y="19849"/>
                      </a:cubicBezTo>
                      <a:cubicBezTo>
                        <a:pt x="38288" y="16751"/>
                        <a:pt x="44007" y="17466"/>
                        <a:pt x="47343" y="20802"/>
                      </a:cubicBezTo>
                      <a:cubicBezTo>
                        <a:pt x="50679" y="24377"/>
                        <a:pt x="51632" y="29381"/>
                        <a:pt x="48296" y="33194"/>
                      </a:cubicBezTo>
                      <a:cubicBezTo>
                        <a:pt x="43530" y="38436"/>
                        <a:pt x="38526" y="43441"/>
                        <a:pt x="33283" y="48445"/>
                      </a:cubicBezTo>
                      <a:cubicBezTo>
                        <a:pt x="32092" y="49636"/>
                        <a:pt x="29709" y="49875"/>
                        <a:pt x="28994" y="5011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69" name="任意多边形: 形状 4168">
                  <a:extLst>
                    <a:ext uri="{FF2B5EF4-FFF2-40B4-BE49-F238E27FC236}">
                      <a16:creationId xmlns:a16="http://schemas.microsoft.com/office/drawing/2014/main" id="{85B10800-FD08-972A-57E1-2075216B6046}"/>
                    </a:ext>
                  </a:extLst>
                </p:cNvPr>
                <p:cNvSpPr/>
                <p:nvPr/>
              </p:nvSpPr>
              <p:spPr>
                <a:xfrm>
                  <a:off x="2631307" y="4722900"/>
                  <a:ext cx="47660" cy="47660"/>
                </a:xfrm>
                <a:custGeom>
                  <a:avLst/>
                  <a:gdLst>
                    <a:gd name="connsiteX0" fmla="*/ 29006 w 47660"/>
                    <a:gd name="connsiteY0" fmla="*/ 17873 h 47660"/>
                    <a:gd name="connsiteX1" fmla="*/ 34725 w 47660"/>
                    <a:gd name="connsiteY1" fmla="*/ 20970 h 47660"/>
                    <a:gd name="connsiteX2" fmla="*/ 47355 w 47660"/>
                    <a:gd name="connsiteY2" fmla="*/ 33362 h 47660"/>
                    <a:gd name="connsiteX3" fmla="*/ 47593 w 47660"/>
                    <a:gd name="connsiteY3" fmla="*/ 47183 h 47660"/>
                    <a:gd name="connsiteX4" fmla="*/ 33772 w 47660"/>
                    <a:gd name="connsiteY4" fmla="*/ 47422 h 47660"/>
                    <a:gd name="connsiteX5" fmla="*/ 20665 w 47660"/>
                    <a:gd name="connsiteY5" fmla="*/ 34315 h 47660"/>
                    <a:gd name="connsiteX6" fmla="*/ 18759 w 47660"/>
                    <a:gd name="connsiteY6" fmla="*/ 23830 h 47660"/>
                    <a:gd name="connsiteX7" fmla="*/ 29006 w 47660"/>
                    <a:gd name="connsiteY7" fmla="*/ 17873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" h="47660">
                      <a:moveTo>
                        <a:pt x="29006" y="17873"/>
                      </a:moveTo>
                      <a:cubicBezTo>
                        <a:pt x="30197" y="18587"/>
                        <a:pt x="32818" y="19302"/>
                        <a:pt x="34725" y="20970"/>
                      </a:cubicBezTo>
                      <a:cubicBezTo>
                        <a:pt x="39014" y="24783"/>
                        <a:pt x="43304" y="29073"/>
                        <a:pt x="47355" y="33362"/>
                      </a:cubicBezTo>
                      <a:cubicBezTo>
                        <a:pt x="51406" y="37651"/>
                        <a:pt x="51406" y="43132"/>
                        <a:pt x="47593" y="47183"/>
                      </a:cubicBezTo>
                      <a:cubicBezTo>
                        <a:pt x="43780" y="50996"/>
                        <a:pt x="38061" y="51234"/>
                        <a:pt x="33772" y="47422"/>
                      </a:cubicBezTo>
                      <a:cubicBezTo>
                        <a:pt x="29244" y="43132"/>
                        <a:pt x="24955" y="38843"/>
                        <a:pt x="20665" y="34315"/>
                      </a:cubicBezTo>
                      <a:cubicBezTo>
                        <a:pt x="17806" y="31456"/>
                        <a:pt x="17091" y="27881"/>
                        <a:pt x="18759" y="23830"/>
                      </a:cubicBezTo>
                      <a:cubicBezTo>
                        <a:pt x="20427" y="20017"/>
                        <a:pt x="23286" y="18111"/>
                        <a:pt x="29006" y="178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0" name="任意多边形: 形状 4169">
                  <a:extLst>
                    <a:ext uri="{FF2B5EF4-FFF2-40B4-BE49-F238E27FC236}">
                      <a16:creationId xmlns:a16="http://schemas.microsoft.com/office/drawing/2014/main" id="{9B7A3BB3-5C85-0BB7-BC8C-FAD39D5B23E8}"/>
                    </a:ext>
                  </a:extLst>
                </p:cNvPr>
                <p:cNvSpPr/>
                <p:nvPr/>
              </p:nvSpPr>
              <p:spPr>
                <a:xfrm>
                  <a:off x="2398648" y="4764840"/>
                  <a:ext cx="71490" cy="47660"/>
                </a:xfrm>
                <a:custGeom>
                  <a:avLst/>
                  <a:gdLst>
                    <a:gd name="connsiteX0" fmla="*/ 36709 w 71490"/>
                    <a:gd name="connsiteY0" fmla="*/ 18111 h 47660"/>
                    <a:gd name="connsiteX1" fmla="*/ 46480 w 71490"/>
                    <a:gd name="connsiteY1" fmla="*/ 18111 h 47660"/>
                    <a:gd name="connsiteX2" fmla="*/ 55535 w 71490"/>
                    <a:gd name="connsiteY2" fmla="*/ 27405 h 47660"/>
                    <a:gd name="connsiteX3" fmla="*/ 46956 w 71490"/>
                    <a:gd name="connsiteY3" fmla="*/ 37175 h 47660"/>
                    <a:gd name="connsiteX4" fmla="*/ 26224 w 71490"/>
                    <a:gd name="connsiteY4" fmla="*/ 37175 h 47660"/>
                    <a:gd name="connsiteX5" fmla="*/ 17884 w 71490"/>
                    <a:gd name="connsiteY5" fmla="*/ 27166 h 47660"/>
                    <a:gd name="connsiteX6" fmla="*/ 26701 w 71490"/>
                    <a:gd name="connsiteY6" fmla="*/ 17873 h 47660"/>
                    <a:gd name="connsiteX7" fmla="*/ 36709 w 71490"/>
                    <a:gd name="connsiteY7" fmla="*/ 18111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490" h="47660">
                      <a:moveTo>
                        <a:pt x="36709" y="18111"/>
                      </a:moveTo>
                      <a:cubicBezTo>
                        <a:pt x="40046" y="18111"/>
                        <a:pt x="43144" y="17873"/>
                        <a:pt x="46480" y="18111"/>
                      </a:cubicBezTo>
                      <a:cubicBezTo>
                        <a:pt x="51484" y="18349"/>
                        <a:pt x="55297" y="22639"/>
                        <a:pt x="55535" y="27405"/>
                      </a:cubicBezTo>
                      <a:cubicBezTo>
                        <a:pt x="55773" y="32170"/>
                        <a:pt x="51961" y="36936"/>
                        <a:pt x="46956" y="37175"/>
                      </a:cubicBezTo>
                      <a:cubicBezTo>
                        <a:pt x="40046" y="37651"/>
                        <a:pt x="33135" y="37651"/>
                        <a:pt x="26224" y="37175"/>
                      </a:cubicBezTo>
                      <a:cubicBezTo>
                        <a:pt x="21220" y="36936"/>
                        <a:pt x="17645" y="32409"/>
                        <a:pt x="17884" y="27166"/>
                      </a:cubicBezTo>
                      <a:cubicBezTo>
                        <a:pt x="18122" y="22162"/>
                        <a:pt x="21697" y="18111"/>
                        <a:pt x="26701" y="17873"/>
                      </a:cubicBezTo>
                      <a:cubicBezTo>
                        <a:pt x="30275" y="17873"/>
                        <a:pt x="33373" y="18111"/>
                        <a:pt x="36709" y="18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1" name="任意多边形: 形状 4170">
                  <a:extLst>
                    <a:ext uri="{FF2B5EF4-FFF2-40B4-BE49-F238E27FC236}">
                      <a16:creationId xmlns:a16="http://schemas.microsoft.com/office/drawing/2014/main" id="{3A21EFBF-CF9D-B850-3129-07474270AD86}"/>
                    </a:ext>
                  </a:extLst>
                </p:cNvPr>
                <p:cNvSpPr/>
                <p:nvPr/>
              </p:nvSpPr>
              <p:spPr>
                <a:xfrm>
                  <a:off x="2622174" y="4764602"/>
                  <a:ext cx="71490" cy="47660"/>
                </a:xfrm>
                <a:custGeom>
                  <a:avLst/>
                  <a:gdLst>
                    <a:gd name="connsiteX0" fmla="*/ 36947 w 71490"/>
                    <a:gd name="connsiteY0" fmla="*/ 18111 h 47660"/>
                    <a:gd name="connsiteX1" fmla="*/ 46241 w 71490"/>
                    <a:gd name="connsiteY1" fmla="*/ 18111 h 47660"/>
                    <a:gd name="connsiteX2" fmla="*/ 55296 w 71490"/>
                    <a:gd name="connsiteY2" fmla="*/ 27166 h 47660"/>
                    <a:gd name="connsiteX3" fmla="*/ 47194 w 71490"/>
                    <a:gd name="connsiteY3" fmla="*/ 37175 h 47660"/>
                    <a:gd name="connsiteX4" fmla="*/ 26224 w 71490"/>
                    <a:gd name="connsiteY4" fmla="*/ 37175 h 47660"/>
                    <a:gd name="connsiteX5" fmla="*/ 17883 w 71490"/>
                    <a:gd name="connsiteY5" fmla="*/ 27166 h 47660"/>
                    <a:gd name="connsiteX6" fmla="*/ 27177 w 71490"/>
                    <a:gd name="connsiteY6" fmla="*/ 17873 h 47660"/>
                    <a:gd name="connsiteX7" fmla="*/ 36947 w 71490"/>
                    <a:gd name="connsiteY7" fmla="*/ 18111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490" h="47660">
                      <a:moveTo>
                        <a:pt x="36947" y="18111"/>
                      </a:moveTo>
                      <a:cubicBezTo>
                        <a:pt x="40045" y="18111"/>
                        <a:pt x="43143" y="17873"/>
                        <a:pt x="46241" y="18111"/>
                      </a:cubicBezTo>
                      <a:cubicBezTo>
                        <a:pt x="51483" y="18349"/>
                        <a:pt x="55058" y="22162"/>
                        <a:pt x="55296" y="27166"/>
                      </a:cubicBezTo>
                      <a:cubicBezTo>
                        <a:pt x="55535" y="32170"/>
                        <a:pt x="52198" y="36936"/>
                        <a:pt x="47194" y="37175"/>
                      </a:cubicBezTo>
                      <a:cubicBezTo>
                        <a:pt x="40283" y="37651"/>
                        <a:pt x="33134" y="37651"/>
                        <a:pt x="26224" y="37175"/>
                      </a:cubicBezTo>
                      <a:cubicBezTo>
                        <a:pt x="21458" y="36936"/>
                        <a:pt x="17645" y="31932"/>
                        <a:pt x="17883" y="27166"/>
                      </a:cubicBezTo>
                      <a:cubicBezTo>
                        <a:pt x="18121" y="22162"/>
                        <a:pt x="21934" y="18111"/>
                        <a:pt x="27177" y="17873"/>
                      </a:cubicBezTo>
                      <a:cubicBezTo>
                        <a:pt x="30513" y="18111"/>
                        <a:pt x="33849" y="18111"/>
                        <a:pt x="36947" y="181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2" name="任意多边形: 形状 4171">
                  <a:extLst>
                    <a:ext uri="{FF2B5EF4-FFF2-40B4-BE49-F238E27FC236}">
                      <a16:creationId xmlns:a16="http://schemas.microsoft.com/office/drawing/2014/main" id="{5783CE90-A816-0131-9E30-836475F5D9F0}"/>
                    </a:ext>
                  </a:extLst>
                </p:cNvPr>
                <p:cNvSpPr/>
                <p:nvPr/>
              </p:nvSpPr>
              <p:spPr>
                <a:xfrm>
                  <a:off x="2395141" y="4794211"/>
                  <a:ext cx="47660" cy="47660"/>
                </a:xfrm>
                <a:custGeom>
                  <a:avLst/>
                  <a:gdLst>
                    <a:gd name="connsiteX0" fmla="*/ 39739 w 47660"/>
                    <a:gd name="connsiteY0" fmla="*/ 50698 h 47660"/>
                    <a:gd name="connsiteX1" fmla="*/ 33067 w 47660"/>
                    <a:gd name="connsiteY1" fmla="*/ 46886 h 47660"/>
                    <a:gd name="connsiteX2" fmla="*/ 21152 w 47660"/>
                    <a:gd name="connsiteY2" fmla="*/ 34971 h 47660"/>
                    <a:gd name="connsiteX3" fmla="*/ 20675 w 47660"/>
                    <a:gd name="connsiteY3" fmla="*/ 20911 h 47660"/>
                    <a:gd name="connsiteX4" fmla="*/ 34735 w 47660"/>
                    <a:gd name="connsiteY4" fmla="*/ 20911 h 47660"/>
                    <a:gd name="connsiteX5" fmla="*/ 47365 w 47660"/>
                    <a:gd name="connsiteY5" fmla="*/ 33779 h 47660"/>
                    <a:gd name="connsiteX6" fmla="*/ 49033 w 47660"/>
                    <a:gd name="connsiteY6" fmla="*/ 44503 h 47660"/>
                    <a:gd name="connsiteX7" fmla="*/ 39739 w 47660"/>
                    <a:gd name="connsiteY7" fmla="*/ 50698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" h="47660">
                      <a:moveTo>
                        <a:pt x="39739" y="50698"/>
                      </a:moveTo>
                      <a:cubicBezTo>
                        <a:pt x="37595" y="49507"/>
                        <a:pt x="34973" y="48554"/>
                        <a:pt x="33067" y="46886"/>
                      </a:cubicBezTo>
                      <a:cubicBezTo>
                        <a:pt x="28777" y="43073"/>
                        <a:pt x="24965" y="39022"/>
                        <a:pt x="21152" y="34971"/>
                      </a:cubicBezTo>
                      <a:cubicBezTo>
                        <a:pt x="16862" y="30443"/>
                        <a:pt x="16862" y="24724"/>
                        <a:pt x="20675" y="20911"/>
                      </a:cubicBezTo>
                      <a:cubicBezTo>
                        <a:pt x="24488" y="16860"/>
                        <a:pt x="30445" y="16860"/>
                        <a:pt x="34735" y="20911"/>
                      </a:cubicBezTo>
                      <a:cubicBezTo>
                        <a:pt x="39024" y="24962"/>
                        <a:pt x="43314" y="29251"/>
                        <a:pt x="47365" y="33779"/>
                      </a:cubicBezTo>
                      <a:cubicBezTo>
                        <a:pt x="50224" y="36877"/>
                        <a:pt x="50939" y="40690"/>
                        <a:pt x="49033" y="44503"/>
                      </a:cubicBezTo>
                      <a:cubicBezTo>
                        <a:pt x="47126" y="48077"/>
                        <a:pt x="44267" y="49983"/>
                        <a:pt x="39739" y="506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3" name="任意多边形: 形状 4172">
                  <a:extLst>
                    <a:ext uri="{FF2B5EF4-FFF2-40B4-BE49-F238E27FC236}">
                      <a16:creationId xmlns:a16="http://schemas.microsoft.com/office/drawing/2014/main" id="{A6271064-452A-16A6-8E0C-7CA1800244A6}"/>
                    </a:ext>
                  </a:extLst>
                </p:cNvPr>
                <p:cNvSpPr/>
                <p:nvPr/>
              </p:nvSpPr>
              <p:spPr>
                <a:xfrm>
                  <a:off x="2631181" y="4794299"/>
                  <a:ext cx="47660" cy="47660"/>
                </a:xfrm>
                <a:custGeom>
                  <a:avLst/>
                  <a:gdLst>
                    <a:gd name="connsiteX0" fmla="*/ 28894 w 47660"/>
                    <a:gd name="connsiteY0" fmla="*/ 49895 h 47660"/>
                    <a:gd name="connsiteX1" fmla="*/ 19123 w 47660"/>
                    <a:gd name="connsiteY1" fmla="*/ 44414 h 47660"/>
                    <a:gd name="connsiteX2" fmla="*/ 20076 w 47660"/>
                    <a:gd name="connsiteY2" fmla="*/ 34644 h 47660"/>
                    <a:gd name="connsiteX3" fmla="*/ 34851 w 47660"/>
                    <a:gd name="connsiteY3" fmla="*/ 19869 h 47660"/>
                    <a:gd name="connsiteX4" fmla="*/ 47243 w 47660"/>
                    <a:gd name="connsiteY4" fmla="*/ 20584 h 47660"/>
                    <a:gd name="connsiteX5" fmla="*/ 48672 w 47660"/>
                    <a:gd name="connsiteY5" fmla="*/ 32737 h 47660"/>
                    <a:gd name="connsiteX6" fmla="*/ 33183 w 47660"/>
                    <a:gd name="connsiteY6" fmla="*/ 48465 h 47660"/>
                    <a:gd name="connsiteX7" fmla="*/ 28894 w 47660"/>
                    <a:gd name="connsiteY7" fmla="*/ 49895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" h="47660">
                      <a:moveTo>
                        <a:pt x="28894" y="49895"/>
                      </a:moveTo>
                      <a:cubicBezTo>
                        <a:pt x="23889" y="49895"/>
                        <a:pt x="21030" y="47750"/>
                        <a:pt x="19123" y="44414"/>
                      </a:cubicBezTo>
                      <a:cubicBezTo>
                        <a:pt x="17217" y="41078"/>
                        <a:pt x="17455" y="37265"/>
                        <a:pt x="20076" y="34644"/>
                      </a:cubicBezTo>
                      <a:cubicBezTo>
                        <a:pt x="24842" y="29401"/>
                        <a:pt x="29847" y="24397"/>
                        <a:pt x="34851" y="19869"/>
                      </a:cubicBezTo>
                      <a:cubicBezTo>
                        <a:pt x="38187" y="16771"/>
                        <a:pt x="43906" y="17486"/>
                        <a:pt x="47243" y="20584"/>
                      </a:cubicBezTo>
                      <a:cubicBezTo>
                        <a:pt x="50579" y="23920"/>
                        <a:pt x="51770" y="29401"/>
                        <a:pt x="48672" y="32737"/>
                      </a:cubicBezTo>
                      <a:cubicBezTo>
                        <a:pt x="43906" y="38218"/>
                        <a:pt x="38426" y="43461"/>
                        <a:pt x="33183" y="48465"/>
                      </a:cubicBezTo>
                      <a:cubicBezTo>
                        <a:pt x="31753" y="49418"/>
                        <a:pt x="29608" y="49657"/>
                        <a:pt x="28894" y="4989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4" name="任意多边形: 形状 4173">
                  <a:extLst>
                    <a:ext uri="{FF2B5EF4-FFF2-40B4-BE49-F238E27FC236}">
                      <a16:creationId xmlns:a16="http://schemas.microsoft.com/office/drawing/2014/main" id="{F7BFC46B-5A06-46E0-D0F0-73C5CAEE479B}"/>
                    </a:ext>
                  </a:extLst>
                </p:cNvPr>
                <p:cNvSpPr/>
                <p:nvPr/>
              </p:nvSpPr>
              <p:spPr>
                <a:xfrm>
                  <a:off x="2392659" y="5068166"/>
                  <a:ext cx="285960" cy="190640"/>
                </a:xfrm>
                <a:custGeom>
                  <a:avLst/>
                  <a:gdLst>
                    <a:gd name="connsiteX0" fmla="*/ 203313 w 285960"/>
                    <a:gd name="connsiteY0" fmla="*/ 176610 h 190640"/>
                    <a:gd name="connsiteX1" fmla="*/ 164708 w 285960"/>
                    <a:gd name="connsiteY1" fmla="*/ 176610 h 190640"/>
                    <a:gd name="connsiteX2" fmla="*/ 164470 w 285960"/>
                    <a:gd name="connsiteY2" fmla="*/ 172798 h 190640"/>
                    <a:gd name="connsiteX3" fmla="*/ 164470 w 285960"/>
                    <a:gd name="connsiteY3" fmla="*/ 115129 h 190640"/>
                    <a:gd name="connsiteX4" fmla="*/ 167806 w 285960"/>
                    <a:gd name="connsiteY4" fmla="*/ 109648 h 190640"/>
                    <a:gd name="connsiteX5" fmla="*/ 181628 w 285960"/>
                    <a:gd name="connsiteY5" fmla="*/ 78669 h 190640"/>
                    <a:gd name="connsiteX6" fmla="*/ 154938 w 285960"/>
                    <a:gd name="connsiteY6" fmla="*/ 57699 h 190640"/>
                    <a:gd name="connsiteX7" fmla="*/ 127772 w 285960"/>
                    <a:gd name="connsiteY7" fmla="*/ 78192 h 190640"/>
                    <a:gd name="connsiteX8" fmla="*/ 141831 w 285960"/>
                    <a:gd name="connsiteY8" fmla="*/ 109886 h 190640"/>
                    <a:gd name="connsiteX9" fmla="*/ 144691 w 285960"/>
                    <a:gd name="connsiteY9" fmla="*/ 113937 h 190640"/>
                    <a:gd name="connsiteX10" fmla="*/ 144691 w 285960"/>
                    <a:gd name="connsiteY10" fmla="*/ 173989 h 190640"/>
                    <a:gd name="connsiteX11" fmla="*/ 144453 w 285960"/>
                    <a:gd name="connsiteY11" fmla="*/ 176610 h 190640"/>
                    <a:gd name="connsiteX12" fmla="*/ 105848 w 285960"/>
                    <a:gd name="connsiteY12" fmla="*/ 176610 h 190640"/>
                    <a:gd name="connsiteX13" fmla="*/ 105848 w 285960"/>
                    <a:gd name="connsiteY13" fmla="*/ 172083 h 190640"/>
                    <a:gd name="connsiteX14" fmla="*/ 105848 w 285960"/>
                    <a:gd name="connsiteY14" fmla="*/ 111793 h 190640"/>
                    <a:gd name="connsiteX15" fmla="*/ 100367 w 285960"/>
                    <a:gd name="connsiteY15" fmla="*/ 98448 h 190640"/>
                    <a:gd name="connsiteX16" fmla="*/ 91788 w 285960"/>
                    <a:gd name="connsiteY16" fmla="*/ 89631 h 190640"/>
                    <a:gd name="connsiteX17" fmla="*/ 90597 w 285960"/>
                    <a:gd name="connsiteY17" fmla="*/ 84865 h 190640"/>
                    <a:gd name="connsiteX18" fmla="*/ 62478 w 285960"/>
                    <a:gd name="connsiteY18" fmla="*/ 48405 h 190640"/>
                    <a:gd name="connsiteX19" fmla="*/ 38886 w 285960"/>
                    <a:gd name="connsiteY19" fmla="*/ 65086 h 190640"/>
                    <a:gd name="connsiteX20" fmla="*/ 43175 w 285960"/>
                    <a:gd name="connsiteY20" fmla="*/ 93920 h 190640"/>
                    <a:gd name="connsiteX21" fmla="*/ 70341 w 285960"/>
                    <a:gd name="connsiteY21" fmla="*/ 102737 h 190640"/>
                    <a:gd name="connsiteX22" fmla="*/ 79397 w 285960"/>
                    <a:gd name="connsiteY22" fmla="*/ 105120 h 190640"/>
                    <a:gd name="connsiteX23" fmla="*/ 86069 w 285960"/>
                    <a:gd name="connsiteY23" fmla="*/ 121563 h 190640"/>
                    <a:gd name="connsiteX24" fmla="*/ 86069 w 285960"/>
                    <a:gd name="connsiteY24" fmla="*/ 172798 h 190640"/>
                    <a:gd name="connsiteX25" fmla="*/ 81780 w 285960"/>
                    <a:gd name="connsiteY25" fmla="*/ 177087 h 190640"/>
                    <a:gd name="connsiteX26" fmla="*/ 33167 w 285960"/>
                    <a:gd name="connsiteY26" fmla="*/ 177087 h 190640"/>
                    <a:gd name="connsiteX27" fmla="*/ 29354 w 285960"/>
                    <a:gd name="connsiteY27" fmla="*/ 177087 h 190640"/>
                    <a:gd name="connsiteX28" fmla="*/ 27924 w 285960"/>
                    <a:gd name="connsiteY28" fmla="*/ 161121 h 190640"/>
                    <a:gd name="connsiteX29" fmla="*/ 21252 w 285960"/>
                    <a:gd name="connsiteY29" fmla="*/ 69375 h 190640"/>
                    <a:gd name="connsiteX30" fmla="*/ 17915 w 285960"/>
                    <a:gd name="connsiteY30" fmla="*/ 21239 h 190640"/>
                    <a:gd name="connsiteX31" fmla="*/ 21013 w 285960"/>
                    <a:gd name="connsiteY31" fmla="*/ 17902 h 190640"/>
                    <a:gd name="connsiteX32" fmla="*/ 23158 w 285960"/>
                    <a:gd name="connsiteY32" fmla="*/ 17902 h 190640"/>
                    <a:gd name="connsiteX33" fmla="*/ 285765 w 285960"/>
                    <a:gd name="connsiteY33" fmla="*/ 17902 h 190640"/>
                    <a:gd name="connsiteX34" fmla="*/ 291007 w 285960"/>
                    <a:gd name="connsiteY34" fmla="*/ 23383 h 190640"/>
                    <a:gd name="connsiteX35" fmla="*/ 285765 w 285960"/>
                    <a:gd name="connsiteY35" fmla="*/ 98210 h 190640"/>
                    <a:gd name="connsiteX36" fmla="*/ 280284 w 285960"/>
                    <a:gd name="connsiteY36" fmla="*/ 174704 h 190640"/>
                    <a:gd name="connsiteX37" fmla="*/ 279807 w 285960"/>
                    <a:gd name="connsiteY37" fmla="*/ 176849 h 190640"/>
                    <a:gd name="connsiteX38" fmla="*/ 276471 w 285960"/>
                    <a:gd name="connsiteY38" fmla="*/ 177087 h 190640"/>
                    <a:gd name="connsiteX39" fmla="*/ 227143 w 285960"/>
                    <a:gd name="connsiteY39" fmla="*/ 177087 h 190640"/>
                    <a:gd name="connsiteX40" fmla="*/ 223330 w 285960"/>
                    <a:gd name="connsiteY40" fmla="*/ 173274 h 190640"/>
                    <a:gd name="connsiteX41" fmla="*/ 223568 w 285960"/>
                    <a:gd name="connsiteY41" fmla="*/ 115605 h 190640"/>
                    <a:gd name="connsiteX42" fmla="*/ 225951 w 285960"/>
                    <a:gd name="connsiteY42" fmla="*/ 109648 h 190640"/>
                    <a:gd name="connsiteX43" fmla="*/ 227381 w 285960"/>
                    <a:gd name="connsiteY43" fmla="*/ 107980 h 190640"/>
                    <a:gd name="connsiteX44" fmla="*/ 241203 w 285960"/>
                    <a:gd name="connsiteY44" fmla="*/ 102976 h 190640"/>
                    <a:gd name="connsiteX45" fmla="*/ 272182 w 285960"/>
                    <a:gd name="connsiteY45" fmla="*/ 81529 h 190640"/>
                    <a:gd name="connsiteX46" fmla="*/ 249781 w 285960"/>
                    <a:gd name="connsiteY46" fmla="*/ 48405 h 190640"/>
                    <a:gd name="connsiteX47" fmla="*/ 218088 w 285960"/>
                    <a:gd name="connsiteY47" fmla="*/ 69137 h 190640"/>
                    <a:gd name="connsiteX48" fmla="*/ 218564 w 285960"/>
                    <a:gd name="connsiteY48" fmla="*/ 84865 h 190640"/>
                    <a:gd name="connsiteX49" fmla="*/ 217373 w 285960"/>
                    <a:gd name="connsiteY49" fmla="*/ 89631 h 190640"/>
                    <a:gd name="connsiteX50" fmla="*/ 207364 w 285960"/>
                    <a:gd name="connsiteY50" fmla="*/ 99878 h 190640"/>
                    <a:gd name="connsiteX51" fmla="*/ 203075 w 285960"/>
                    <a:gd name="connsiteY51" fmla="*/ 110363 h 190640"/>
                    <a:gd name="connsiteX52" fmla="*/ 203075 w 285960"/>
                    <a:gd name="connsiteY52" fmla="*/ 172559 h 190640"/>
                    <a:gd name="connsiteX53" fmla="*/ 203313 w 285960"/>
                    <a:gd name="connsiteY53" fmla="*/ 176610 h 190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</a:cxnLst>
                  <a:rect l="l" t="t" r="r" b="b"/>
                  <a:pathLst>
                    <a:path w="285960" h="190640">
                      <a:moveTo>
                        <a:pt x="203313" y="176610"/>
                      </a:moveTo>
                      <a:cubicBezTo>
                        <a:pt x="189968" y="176610"/>
                        <a:pt x="177576" y="176610"/>
                        <a:pt x="164708" y="176610"/>
                      </a:cubicBezTo>
                      <a:cubicBezTo>
                        <a:pt x="164708" y="175180"/>
                        <a:pt x="164470" y="173989"/>
                        <a:pt x="164470" y="172798"/>
                      </a:cubicBezTo>
                      <a:cubicBezTo>
                        <a:pt x="164470" y="153495"/>
                        <a:pt x="164470" y="134193"/>
                        <a:pt x="164470" y="115129"/>
                      </a:cubicBezTo>
                      <a:cubicBezTo>
                        <a:pt x="164470" y="112508"/>
                        <a:pt x="165185" y="110840"/>
                        <a:pt x="167806" y="109648"/>
                      </a:cubicBezTo>
                      <a:cubicBezTo>
                        <a:pt x="179006" y="103690"/>
                        <a:pt x="184726" y="90822"/>
                        <a:pt x="181628" y="78669"/>
                      </a:cubicBezTo>
                      <a:cubicBezTo>
                        <a:pt x="178530" y="66516"/>
                        <a:pt x="167568" y="57699"/>
                        <a:pt x="154938" y="57699"/>
                      </a:cubicBezTo>
                      <a:cubicBezTo>
                        <a:pt x="142308" y="57699"/>
                        <a:pt x="131108" y="66039"/>
                        <a:pt x="127772" y="78192"/>
                      </a:cubicBezTo>
                      <a:cubicBezTo>
                        <a:pt x="124436" y="90346"/>
                        <a:pt x="130393" y="103929"/>
                        <a:pt x="141831" y="109886"/>
                      </a:cubicBezTo>
                      <a:cubicBezTo>
                        <a:pt x="143738" y="110840"/>
                        <a:pt x="144929" y="111793"/>
                        <a:pt x="144691" y="113937"/>
                      </a:cubicBezTo>
                      <a:cubicBezTo>
                        <a:pt x="144691" y="133955"/>
                        <a:pt x="144691" y="153972"/>
                        <a:pt x="144691" y="173989"/>
                      </a:cubicBezTo>
                      <a:cubicBezTo>
                        <a:pt x="144691" y="174942"/>
                        <a:pt x="144453" y="175657"/>
                        <a:pt x="144453" y="176610"/>
                      </a:cubicBezTo>
                      <a:cubicBezTo>
                        <a:pt x="131585" y="176610"/>
                        <a:pt x="118955" y="176610"/>
                        <a:pt x="105848" y="176610"/>
                      </a:cubicBezTo>
                      <a:cubicBezTo>
                        <a:pt x="105848" y="174942"/>
                        <a:pt x="105848" y="173512"/>
                        <a:pt x="105848" y="172083"/>
                      </a:cubicBezTo>
                      <a:cubicBezTo>
                        <a:pt x="105848" y="152065"/>
                        <a:pt x="105610" y="131810"/>
                        <a:pt x="105848" y="111793"/>
                      </a:cubicBezTo>
                      <a:cubicBezTo>
                        <a:pt x="105848" y="106312"/>
                        <a:pt x="104418" y="102022"/>
                        <a:pt x="100367" y="98448"/>
                      </a:cubicBezTo>
                      <a:cubicBezTo>
                        <a:pt x="97269" y="95588"/>
                        <a:pt x="94410" y="92729"/>
                        <a:pt x="91788" y="89631"/>
                      </a:cubicBezTo>
                      <a:cubicBezTo>
                        <a:pt x="90835" y="88439"/>
                        <a:pt x="90120" y="86056"/>
                        <a:pt x="90597" y="84865"/>
                      </a:cubicBezTo>
                      <a:cubicBezTo>
                        <a:pt x="96316" y="65801"/>
                        <a:pt x="82256" y="46975"/>
                        <a:pt x="62478" y="48405"/>
                      </a:cubicBezTo>
                      <a:cubicBezTo>
                        <a:pt x="51516" y="49120"/>
                        <a:pt x="43175" y="54839"/>
                        <a:pt x="38886" y="65086"/>
                      </a:cubicBezTo>
                      <a:cubicBezTo>
                        <a:pt x="34596" y="75333"/>
                        <a:pt x="35788" y="85341"/>
                        <a:pt x="43175" y="93920"/>
                      </a:cubicBezTo>
                      <a:cubicBezTo>
                        <a:pt x="50324" y="102261"/>
                        <a:pt x="59618" y="105359"/>
                        <a:pt x="70341" y="102737"/>
                      </a:cubicBezTo>
                      <a:cubicBezTo>
                        <a:pt x="74154" y="101784"/>
                        <a:pt x="76537" y="102499"/>
                        <a:pt x="79397" y="105120"/>
                      </a:cubicBezTo>
                      <a:cubicBezTo>
                        <a:pt x="84401" y="109648"/>
                        <a:pt x="86308" y="114652"/>
                        <a:pt x="86069" y="121563"/>
                      </a:cubicBezTo>
                      <a:cubicBezTo>
                        <a:pt x="85593" y="138721"/>
                        <a:pt x="85831" y="155878"/>
                        <a:pt x="86069" y="172798"/>
                      </a:cubicBezTo>
                      <a:cubicBezTo>
                        <a:pt x="86069" y="176134"/>
                        <a:pt x="85116" y="177087"/>
                        <a:pt x="81780" y="177087"/>
                      </a:cubicBezTo>
                      <a:cubicBezTo>
                        <a:pt x="65576" y="176849"/>
                        <a:pt x="49371" y="177087"/>
                        <a:pt x="33167" y="177087"/>
                      </a:cubicBezTo>
                      <a:cubicBezTo>
                        <a:pt x="31975" y="177087"/>
                        <a:pt x="31022" y="177087"/>
                        <a:pt x="29354" y="177087"/>
                      </a:cubicBezTo>
                      <a:cubicBezTo>
                        <a:pt x="28877" y="171606"/>
                        <a:pt x="28401" y="166363"/>
                        <a:pt x="27924" y="161121"/>
                      </a:cubicBezTo>
                      <a:cubicBezTo>
                        <a:pt x="25779" y="130618"/>
                        <a:pt x="23396" y="99878"/>
                        <a:pt x="21252" y="69375"/>
                      </a:cubicBezTo>
                      <a:cubicBezTo>
                        <a:pt x="20060" y="53409"/>
                        <a:pt x="19107" y="37205"/>
                        <a:pt x="17915" y="21239"/>
                      </a:cubicBezTo>
                      <a:cubicBezTo>
                        <a:pt x="17677" y="18856"/>
                        <a:pt x="18392" y="17664"/>
                        <a:pt x="21013" y="17902"/>
                      </a:cubicBezTo>
                      <a:cubicBezTo>
                        <a:pt x="21728" y="17902"/>
                        <a:pt x="22443" y="17902"/>
                        <a:pt x="23158" y="17902"/>
                      </a:cubicBezTo>
                      <a:cubicBezTo>
                        <a:pt x="110614" y="17902"/>
                        <a:pt x="198309" y="17902"/>
                        <a:pt x="285765" y="17902"/>
                      </a:cubicBezTo>
                      <a:cubicBezTo>
                        <a:pt x="291484" y="17902"/>
                        <a:pt x="291246" y="17902"/>
                        <a:pt x="291007" y="23383"/>
                      </a:cubicBezTo>
                      <a:cubicBezTo>
                        <a:pt x="289101" y="48405"/>
                        <a:pt x="287433" y="73426"/>
                        <a:pt x="285765" y="98210"/>
                      </a:cubicBezTo>
                      <a:cubicBezTo>
                        <a:pt x="283858" y="123708"/>
                        <a:pt x="282190" y="149206"/>
                        <a:pt x="280284" y="174704"/>
                      </a:cubicBezTo>
                      <a:cubicBezTo>
                        <a:pt x="280284" y="175419"/>
                        <a:pt x="280046" y="175895"/>
                        <a:pt x="279807" y="176849"/>
                      </a:cubicBezTo>
                      <a:cubicBezTo>
                        <a:pt x="278616" y="176849"/>
                        <a:pt x="277663" y="177087"/>
                        <a:pt x="276471" y="177087"/>
                      </a:cubicBezTo>
                      <a:cubicBezTo>
                        <a:pt x="260028" y="177087"/>
                        <a:pt x="243586" y="177087"/>
                        <a:pt x="227143" y="177087"/>
                      </a:cubicBezTo>
                      <a:cubicBezTo>
                        <a:pt x="224045" y="177087"/>
                        <a:pt x="223330" y="176134"/>
                        <a:pt x="223330" y="173274"/>
                      </a:cubicBezTo>
                      <a:cubicBezTo>
                        <a:pt x="223330" y="153972"/>
                        <a:pt x="223330" y="134670"/>
                        <a:pt x="223568" y="115605"/>
                      </a:cubicBezTo>
                      <a:cubicBezTo>
                        <a:pt x="223568" y="113699"/>
                        <a:pt x="224998" y="111554"/>
                        <a:pt x="225951" y="109648"/>
                      </a:cubicBezTo>
                      <a:cubicBezTo>
                        <a:pt x="226190" y="108933"/>
                        <a:pt x="227143" y="108695"/>
                        <a:pt x="227381" y="107980"/>
                      </a:cubicBezTo>
                      <a:cubicBezTo>
                        <a:pt x="230956" y="103452"/>
                        <a:pt x="234530" y="101546"/>
                        <a:pt x="241203" y="102976"/>
                      </a:cubicBezTo>
                      <a:cubicBezTo>
                        <a:pt x="255262" y="106073"/>
                        <a:pt x="270037" y="95112"/>
                        <a:pt x="272182" y="81529"/>
                      </a:cubicBezTo>
                      <a:cubicBezTo>
                        <a:pt x="274803" y="65324"/>
                        <a:pt x="265509" y="51741"/>
                        <a:pt x="249781" y="48405"/>
                      </a:cubicBezTo>
                      <a:cubicBezTo>
                        <a:pt x="236198" y="45545"/>
                        <a:pt x="221662" y="55077"/>
                        <a:pt x="218088" y="69137"/>
                      </a:cubicBezTo>
                      <a:cubicBezTo>
                        <a:pt x="216896" y="74380"/>
                        <a:pt x="217134" y="79622"/>
                        <a:pt x="218564" y="84865"/>
                      </a:cubicBezTo>
                      <a:cubicBezTo>
                        <a:pt x="219041" y="86295"/>
                        <a:pt x="218564" y="88678"/>
                        <a:pt x="217373" y="89631"/>
                      </a:cubicBezTo>
                      <a:cubicBezTo>
                        <a:pt x="214275" y="93205"/>
                        <a:pt x="210939" y="96542"/>
                        <a:pt x="207364" y="99878"/>
                      </a:cubicBezTo>
                      <a:cubicBezTo>
                        <a:pt x="204266" y="102737"/>
                        <a:pt x="203075" y="106073"/>
                        <a:pt x="203075" y="110363"/>
                      </a:cubicBezTo>
                      <a:cubicBezTo>
                        <a:pt x="203075" y="131095"/>
                        <a:pt x="203075" y="151827"/>
                        <a:pt x="203075" y="172559"/>
                      </a:cubicBezTo>
                      <a:cubicBezTo>
                        <a:pt x="203313" y="173512"/>
                        <a:pt x="203313" y="174942"/>
                        <a:pt x="203313" y="1766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5" name="任意多边形: 形状 4174">
                  <a:extLst>
                    <a:ext uri="{FF2B5EF4-FFF2-40B4-BE49-F238E27FC236}">
                      <a16:creationId xmlns:a16="http://schemas.microsoft.com/office/drawing/2014/main" id="{881601E3-6D78-F653-C041-24D7AF04D064}"/>
                    </a:ext>
                  </a:extLst>
                </p:cNvPr>
                <p:cNvSpPr/>
                <p:nvPr/>
              </p:nvSpPr>
              <p:spPr>
                <a:xfrm>
                  <a:off x="2307724" y="4958689"/>
                  <a:ext cx="476600" cy="214470"/>
                </a:xfrm>
                <a:custGeom>
                  <a:avLst/>
                  <a:gdLst>
                    <a:gd name="connsiteX0" fmla="*/ 389764 w 476600"/>
                    <a:gd name="connsiteY0" fmla="*/ 217934 h 214470"/>
                    <a:gd name="connsiteX1" fmla="*/ 389764 w 476600"/>
                    <a:gd name="connsiteY1" fmla="*/ 213882 h 214470"/>
                    <a:gd name="connsiteX2" fmla="*/ 395245 w 476600"/>
                    <a:gd name="connsiteY2" fmla="*/ 137865 h 214470"/>
                    <a:gd name="connsiteX3" fmla="*/ 396436 w 476600"/>
                    <a:gd name="connsiteY3" fmla="*/ 118562 h 214470"/>
                    <a:gd name="connsiteX4" fmla="*/ 385474 w 476600"/>
                    <a:gd name="connsiteY4" fmla="*/ 107124 h 214470"/>
                    <a:gd name="connsiteX5" fmla="*/ 93080 w 476600"/>
                    <a:gd name="connsiteY5" fmla="*/ 107124 h 214470"/>
                    <a:gd name="connsiteX6" fmla="*/ 82118 w 476600"/>
                    <a:gd name="connsiteY6" fmla="*/ 118801 h 214470"/>
                    <a:gd name="connsiteX7" fmla="*/ 87123 w 476600"/>
                    <a:gd name="connsiteY7" fmla="*/ 187908 h 214470"/>
                    <a:gd name="connsiteX8" fmla="*/ 89029 w 476600"/>
                    <a:gd name="connsiteY8" fmla="*/ 215074 h 214470"/>
                    <a:gd name="connsiteX9" fmla="*/ 88791 w 476600"/>
                    <a:gd name="connsiteY9" fmla="*/ 218172 h 214470"/>
                    <a:gd name="connsiteX10" fmla="*/ 71633 w 476600"/>
                    <a:gd name="connsiteY10" fmla="*/ 214836 h 214470"/>
                    <a:gd name="connsiteX11" fmla="*/ 33267 w 476600"/>
                    <a:gd name="connsiteY11" fmla="*/ 206733 h 214470"/>
                    <a:gd name="connsiteX12" fmla="*/ 22305 w 476600"/>
                    <a:gd name="connsiteY12" fmla="*/ 201967 h 214470"/>
                    <a:gd name="connsiteX13" fmla="*/ 18254 w 476600"/>
                    <a:gd name="connsiteY13" fmla="*/ 192674 h 214470"/>
                    <a:gd name="connsiteX14" fmla="*/ 23497 w 476600"/>
                    <a:gd name="connsiteY14" fmla="*/ 177422 h 214470"/>
                    <a:gd name="connsiteX15" fmla="*/ 78782 w 476600"/>
                    <a:gd name="connsiteY15" fmla="*/ 76383 h 214470"/>
                    <a:gd name="connsiteX16" fmla="*/ 115480 w 476600"/>
                    <a:gd name="connsiteY16" fmla="*/ 32059 h 214470"/>
                    <a:gd name="connsiteX17" fmla="*/ 139310 w 476600"/>
                    <a:gd name="connsiteY17" fmla="*/ 18715 h 214470"/>
                    <a:gd name="connsiteX18" fmla="*/ 160042 w 476600"/>
                    <a:gd name="connsiteY18" fmla="*/ 23719 h 214470"/>
                    <a:gd name="connsiteX19" fmla="*/ 214613 w 476600"/>
                    <a:gd name="connsiteY19" fmla="*/ 70187 h 214470"/>
                    <a:gd name="connsiteX20" fmla="*/ 232486 w 476600"/>
                    <a:gd name="connsiteY20" fmla="*/ 81388 h 214470"/>
                    <a:gd name="connsiteX21" fmla="*/ 247260 w 476600"/>
                    <a:gd name="connsiteY21" fmla="*/ 81388 h 214470"/>
                    <a:gd name="connsiteX22" fmla="*/ 268946 w 476600"/>
                    <a:gd name="connsiteY22" fmla="*/ 67328 h 214470"/>
                    <a:gd name="connsiteX23" fmla="*/ 318274 w 476600"/>
                    <a:gd name="connsiteY23" fmla="*/ 24672 h 214470"/>
                    <a:gd name="connsiteX24" fmla="*/ 343772 w 476600"/>
                    <a:gd name="connsiteY24" fmla="*/ 19906 h 214470"/>
                    <a:gd name="connsiteX25" fmla="*/ 366172 w 476600"/>
                    <a:gd name="connsiteY25" fmla="*/ 34442 h 214470"/>
                    <a:gd name="connsiteX26" fmla="*/ 406683 w 476600"/>
                    <a:gd name="connsiteY26" fmla="*/ 86630 h 214470"/>
                    <a:gd name="connsiteX27" fmla="*/ 455535 w 476600"/>
                    <a:gd name="connsiteY27" fmla="*/ 177422 h 214470"/>
                    <a:gd name="connsiteX28" fmla="*/ 460062 w 476600"/>
                    <a:gd name="connsiteY28" fmla="*/ 189337 h 214470"/>
                    <a:gd name="connsiteX29" fmla="*/ 453390 w 476600"/>
                    <a:gd name="connsiteY29" fmla="*/ 203874 h 214470"/>
                    <a:gd name="connsiteX30" fmla="*/ 432896 w 476600"/>
                    <a:gd name="connsiteY30" fmla="*/ 210070 h 214470"/>
                    <a:gd name="connsiteX31" fmla="*/ 391908 w 476600"/>
                    <a:gd name="connsiteY31" fmla="*/ 218172 h 214470"/>
                    <a:gd name="connsiteX32" fmla="*/ 389764 w 476600"/>
                    <a:gd name="connsiteY32" fmla="*/ 217934 h 214470"/>
                    <a:gd name="connsiteX33" fmla="*/ 184826 w 476600"/>
                    <a:gd name="connsiteY33" fmla="*/ 89966 h 214470"/>
                    <a:gd name="connsiteX34" fmla="*/ 194119 w 476600"/>
                    <a:gd name="connsiteY34" fmla="*/ 83770 h 214470"/>
                    <a:gd name="connsiteX35" fmla="*/ 192213 w 476600"/>
                    <a:gd name="connsiteY35" fmla="*/ 73047 h 214470"/>
                    <a:gd name="connsiteX36" fmla="*/ 186017 w 476600"/>
                    <a:gd name="connsiteY36" fmla="*/ 67566 h 214470"/>
                    <a:gd name="connsiteX37" fmla="*/ 151225 w 476600"/>
                    <a:gd name="connsiteY37" fmla="*/ 36825 h 214470"/>
                    <a:gd name="connsiteX38" fmla="*/ 137166 w 476600"/>
                    <a:gd name="connsiteY38" fmla="*/ 37302 h 214470"/>
                    <a:gd name="connsiteX39" fmla="*/ 137881 w 476600"/>
                    <a:gd name="connsiteY39" fmla="*/ 51123 h 214470"/>
                    <a:gd name="connsiteX40" fmla="*/ 179106 w 476600"/>
                    <a:gd name="connsiteY40" fmla="*/ 87107 h 214470"/>
                    <a:gd name="connsiteX41" fmla="*/ 184826 w 476600"/>
                    <a:gd name="connsiteY41" fmla="*/ 89966 h 214470"/>
                    <a:gd name="connsiteX42" fmla="*/ 293729 w 476600"/>
                    <a:gd name="connsiteY42" fmla="*/ 89966 h 214470"/>
                    <a:gd name="connsiteX43" fmla="*/ 299686 w 476600"/>
                    <a:gd name="connsiteY43" fmla="*/ 87345 h 214470"/>
                    <a:gd name="connsiteX44" fmla="*/ 341151 w 476600"/>
                    <a:gd name="connsiteY44" fmla="*/ 51123 h 214470"/>
                    <a:gd name="connsiteX45" fmla="*/ 344010 w 476600"/>
                    <a:gd name="connsiteY45" fmla="*/ 41830 h 214470"/>
                    <a:gd name="connsiteX46" fmla="*/ 327806 w 476600"/>
                    <a:gd name="connsiteY46" fmla="*/ 36825 h 214470"/>
                    <a:gd name="connsiteX47" fmla="*/ 301116 w 476600"/>
                    <a:gd name="connsiteY47" fmla="*/ 60655 h 214470"/>
                    <a:gd name="connsiteX48" fmla="*/ 287056 w 476600"/>
                    <a:gd name="connsiteY48" fmla="*/ 72570 h 214470"/>
                    <a:gd name="connsiteX49" fmla="*/ 284673 w 476600"/>
                    <a:gd name="connsiteY49" fmla="*/ 83532 h 214470"/>
                    <a:gd name="connsiteX50" fmla="*/ 293729 w 476600"/>
                    <a:gd name="connsiteY50" fmla="*/ 89966 h 214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476600" h="214470">
                      <a:moveTo>
                        <a:pt x="389764" y="217934"/>
                      </a:moveTo>
                      <a:cubicBezTo>
                        <a:pt x="389764" y="216504"/>
                        <a:pt x="389764" y="215074"/>
                        <a:pt x="389764" y="213882"/>
                      </a:cubicBezTo>
                      <a:cubicBezTo>
                        <a:pt x="391670" y="188623"/>
                        <a:pt x="393338" y="163124"/>
                        <a:pt x="395245" y="137865"/>
                      </a:cubicBezTo>
                      <a:cubicBezTo>
                        <a:pt x="395721" y="131430"/>
                        <a:pt x="396198" y="124996"/>
                        <a:pt x="396436" y="118562"/>
                      </a:cubicBezTo>
                      <a:cubicBezTo>
                        <a:pt x="396674" y="111413"/>
                        <a:pt x="392623" y="107124"/>
                        <a:pt x="385474" y="107124"/>
                      </a:cubicBezTo>
                      <a:cubicBezTo>
                        <a:pt x="288010" y="107124"/>
                        <a:pt x="190545" y="107124"/>
                        <a:pt x="93080" y="107124"/>
                      </a:cubicBezTo>
                      <a:cubicBezTo>
                        <a:pt x="85693" y="107124"/>
                        <a:pt x="81642" y="111175"/>
                        <a:pt x="82118" y="118801"/>
                      </a:cubicBezTo>
                      <a:cubicBezTo>
                        <a:pt x="83786" y="141916"/>
                        <a:pt x="85455" y="165031"/>
                        <a:pt x="87123" y="187908"/>
                      </a:cubicBezTo>
                      <a:cubicBezTo>
                        <a:pt x="87838" y="196963"/>
                        <a:pt x="88314" y="206019"/>
                        <a:pt x="89029" y="215074"/>
                      </a:cubicBezTo>
                      <a:cubicBezTo>
                        <a:pt x="89029" y="216027"/>
                        <a:pt x="89029" y="216742"/>
                        <a:pt x="88791" y="218172"/>
                      </a:cubicBezTo>
                      <a:cubicBezTo>
                        <a:pt x="82833" y="216980"/>
                        <a:pt x="77352" y="216027"/>
                        <a:pt x="71633" y="214836"/>
                      </a:cubicBezTo>
                      <a:cubicBezTo>
                        <a:pt x="58765" y="212214"/>
                        <a:pt x="46135" y="209593"/>
                        <a:pt x="33267" y="206733"/>
                      </a:cubicBezTo>
                      <a:cubicBezTo>
                        <a:pt x="29454" y="205780"/>
                        <a:pt x="25880" y="203874"/>
                        <a:pt x="22305" y="201967"/>
                      </a:cubicBezTo>
                      <a:cubicBezTo>
                        <a:pt x="18731" y="200061"/>
                        <a:pt x="17062" y="196725"/>
                        <a:pt x="18254" y="192674"/>
                      </a:cubicBezTo>
                      <a:cubicBezTo>
                        <a:pt x="19684" y="187431"/>
                        <a:pt x="21114" y="182189"/>
                        <a:pt x="23497" y="177422"/>
                      </a:cubicBezTo>
                      <a:cubicBezTo>
                        <a:pt x="40416" y="142869"/>
                        <a:pt x="57573" y="108554"/>
                        <a:pt x="78782" y="76383"/>
                      </a:cubicBezTo>
                      <a:cubicBezTo>
                        <a:pt x="89267" y="60179"/>
                        <a:pt x="100706" y="44689"/>
                        <a:pt x="115480" y="32059"/>
                      </a:cubicBezTo>
                      <a:cubicBezTo>
                        <a:pt x="122391" y="26102"/>
                        <a:pt x="130017" y="20859"/>
                        <a:pt x="139310" y="18715"/>
                      </a:cubicBezTo>
                      <a:cubicBezTo>
                        <a:pt x="147174" y="16808"/>
                        <a:pt x="153608" y="18000"/>
                        <a:pt x="160042" y="23719"/>
                      </a:cubicBezTo>
                      <a:cubicBezTo>
                        <a:pt x="177677" y="39685"/>
                        <a:pt x="196026" y="54936"/>
                        <a:pt x="214613" y="70187"/>
                      </a:cubicBezTo>
                      <a:cubicBezTo>
                        <a:pt x="220094" y="74715"/>
                        <a:pt x="226290" y="77813"/>
                        <a:pt x="232486" y="81388"/>
                      </a:cubicBezTo>
                      <a:cubicBezTo>
                        <a:pt x="237252" y="84247"/>
                        <a:pt x="242494" y="84247"/>
                        <a:pt x="247260" y="81388"/>
                      </a:cubicBezTo>
                      <a:cubicBezTo>
                        <a:pt x="254648" y="76860"/>
                        <a:pt x="262273" y="72570"/>
                        <a:pt x="268946" y="67328"/>
                      </a:cubicBezTo>
                      <a:cubicBezTo>
                        <a:pt x="285627" y="53506"/>
                        <a:pt x="302546" y="39685"/>
                        <a:pt x="318274" y="24672"/>
                      </a:cubicBezTo>
                      <a:cubicBezTo>
                        <a:pt x="326376" y="17047"/>
                        <a:pt x="334478" y="16570"/>
                        <a:pt x="343772" y="19906"/>
                      </a:cubicBezTo>
                      <a:cubicBezTo>
                        <a:pt x="352351" y="22766"/>
                        <a:pt x="359500" y="28247"/>
                        <a:pt x="366172" y="34442"/>
                      </a:cubicBezTo>
                      <a:cubicBezTo>
                        <a:pt x="382615" y="49694"/>
                        <a:pt x="395006" y="67804"/>
                        <a:pt x="406683" y="86630"/>
                      </a:cubicBezTo>
                      <a:cubicBezTo>
                        <a:pt x="425032" y="115941"/>
                        <a:pt x="440283" y="146682"/>
                        <a:pt x="455535" y="177422"/>
                      </a:cubicBezTo>
                      <a:cubicBezTo>
                        <a:pt x="457441" y="181235"/>
                        <a:pt x="458871" y="185286"/>
                        <a:pt x="460062" y="189337"/>
                      </a:cubicBezTo>
                      <a:cubicBezTo>
                        <a:pt x="462445" y="196963"/>
                        <a:pt x="460777" y="200776"/>
                        <a:pt x="453390" y="203874"/>
                      </a:cubicBezTo>
                      <a:cubicBezTo>
                        <a:pt x="446718" y="206495"/>
                        <a:pt x="439807" y="208401"/>
                        <a:pt x="432896" y="210070"/>
                      </a:cubicBezTo>
                      <a:cubicBezTo>
                        <a:pt x="419313" y="212929"/>
                        <a:pt x="405492" y="215550"/>
                        <a:pt x="391908" y="218172"/>
                      </a:cubicBezTo>
                      <a:cubicBezTo>
                        <a:pt x="391194" y="218172"/>
                        <a:pt x="390717" y="217934"/>
                        <a:pt x="389764" y="217934"/>
                      </a:cubicBezTo>
                      <a:close/>
                      <a:moveTo>
                        <a:pt x="184826" y="89966"/>
                      </a:moveTo>
                      <a:cubicBezTo>
                        <a:pt x="189115" y="89490"/>
                        <a:pt x="192451" y="87345"/>
                        <a:pt x="194119" y="83770"/>
                      </a:cubicBezTo>
                      <a:cubicBezTo>
                        <a:pt x="195787" y="79719"/>
                        <a:pt x="195311" y="76145"/>
                        <a:pt x="192213" y="73047"/>
                      </a:cubicBezTo>
                      <a:cubicBezTo>
                        <a:pt x="190307" y="71141"/>
                        <a:pt x="187924" y="69472"/>
                        <a:pt x="186017" y="67566"/>
                      </a:cubicBezTo>
                      <a:cubicBezTo>
                        <a:pt x="174341" y="57319"/>
                        <a:pt x="162902" y="47072"/>
                        <a:pt x="151225" y="36825"/>
                      </a:cubicBezTo>
                      <a:cubicBezTo>
                        <a:pt x="146698" y="32774"/>
                        <a:pt x="140740" y="33251"/>
                        <a:pt x="137166" y="37302"/>
                      </a:cubicBezTo>
                      <a:cubicBezTo>
                        <a:pt x="133591" y="41353"/>
                        <a:pt x="133591" y="47311"/>
                        <a:pt x="137881" y="51123"/>
                      </a:cubicBezTo>
                      <a:cubicBezTo>
                        <a:pt x="151464" y="63277"/>
                        <a:pt x="165285" y="75192"/>
                        <a:pt x="179106" y="87107"/>
                      </a:cubicBezTo>
                      <a:cubicBezTo>
                        <a:pt x="180536" y="88775"/>
                        <a:pt x="182919" y="89251"/>
                        <a:pt x="184826" y="89966"/>
                      </a:cubicBezTo>
                      <a:close/>
                      <a:moveTo>
                        <a:pt x="293729" y="89966"/>
                      </a:moveTo>
                      <a:cubicBezTo>
                        <a:pt x="295874" y="89013"/>
                        <a:pt x="298257" y="88775"/>
                        <a:pt x="299686" y="87345"/>
                      </a:cubicBezTo>
                      <a:cubicBezTo>
                        <a:pt x="313508" y="75430"/>
                        <a:pt x="327329" y="63277"/>
                        <a:pt x="341151" y="51123"/>
                      </a:cubicBezTo>
                      <a:cubicBezTo>
                        <a:pt x="343772" y="48740"/>
                        <a:pt x="344963" y="45404"/>
                        <a:pt x="344010" y="41830"/>
                      </a:cubicBezTo>
                      <a:cubicBezTo>
                        <a:pt x="342104" y="34204"/>
                        <a:pt x="333763" y="31583"/>
                        <a:pt x="327806" y="36825"/>
                      </a:cubicBezTo>
                      <a:cubicBezTo>
                        <a:pt x="318750" y="44689"/>
                        <a:pt x="309933" y="52792"/>
                        <a:pt x="301116" y="60655"/>
                      </a:cubicBezTo>
                      <a:cubicBezTo>
                        <a:pt x="296588" y="64707"/>
                        <a:pt x="291584" y="68519"/>
                        <a:pt x="287056" y="72570"/>
                      </a:cubicBezTo>
                      <a:cubicBezTo>
                        <a:pt x="283720" y="75668"/>
                        <a:pt x="283005" y="79481"/>
                        <a:pt x="284673" y="83532"/>
                      </a:cubicBezTo>
                      <a:cubicBezTo>
                        <a:pt x="286342" y="87345"/>
                        <a:pt x="289678" y="89490"/>
                        <a:pt x="293729" y="899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6" name="任意多边形: 形状 4175">
                  <a:extLst>
                    <a:ext uri="{FF2B5EF4-FFF2-40B4-BE49-F238E27FC236}">
                      <a16:creationId xmlns:a16="http://schemas.microsoft.com/office/drawing/2014/main" id="{02A8EA02-26FA-1438-648D-D1BC3C9E751A}"/>
                    </a:ext>
                  </a:extLst>
                </p:cNvPr>
                <p:cNvSpPr/>
                <p:nvPr/>
              </p:nvSpPr>
              <p:spPr>
                <a:xfrm>
                  <a:off x="2457281" y="4814109"/>
                  <a:ext cx="166810" cy="119150"/>
                </a:xfrm>
                <a:custGeom>
                  <a:avLst/>
                  <a:gdLst>
                    <a:gd name="connsiteX0" fmla="*/ 161329 w 166810"/>
                    <a:gd name="connsiteY0" fmla="*/ 112299 h 119150"/>
                    <a:gd name="connsiteX1" fmla="*/ 89839 w 166810"/>
                    <a:gd name="connsiteY1" fmla="*/ 104435 h 119150"/>
                    <a:gd name="connsiteX2" fmla="*/ 17873 w 166810"/>
                    <a:gd name="connsiteY2" fmla="*/ 112537 h 119150"/>
                    <a:gd name="connsiteX3" fmla="*/ 24307 w 166810"/>
                    <a:gd name="connsiteY3" fmla="*/ 96571 h 119150"/>
                    <a:gd name="connsiteX4" fmla="*/ 59337 w 166810"/>
                    <a:gd name="connsiteY4" fmla="*/ 38426 h 119150"/>
                    <a:gd name="connsiteX5" fmla="*/ 86265 w 166810"/>
                    <a:gd name="connsiteY5" fmla="*/ 18409 h 119150"/>
                    <a:gd name="connsiteX6" fmla="*/ 93652 w 166810"/>
                    <a:gd name="connsiteY6" fmla="*/ 18409 h 119150"/>
                    <a:gd name="connsiteX7" fmla="*/ 125108 w 166810"/>
                    <a:gd name="connsiteY7" fmla="*/ 43668 h 119150"/>
                    <a:gd name="connsiteX8" fmla="*/ 161091 w 166810"/>
                    <a:gd name="connsiteY8" fmla="*/ 110393 h 119150"/>
                    <a:gd name="connsiteX9" fmla="*/ 161329 w 166810"/>
                    <a:gd name="connsiteY9" fmla="*/ 112299 h 1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810" h="119150">
                      <a:moveTo>
                        <a:pt x="161329" y="112299"/>
                      </a:moveTo>
                      <a:cubicBezTo>
                        <a:pt x="137261" y="107533"/>
                        <a:pt x="113669" y="104435"/>
                        <a:pt x="89839" y="104435"/>
                      </a:cubicBezTo>
                      <a:cubicBezTo>
                        <a:pt x="66009" y="104435"/>
                        <a:pt x="42417" y="107533"/>
                        <a:pt x="17873" y="112537"/>
                      </a:cubicBezTo>
                      <a:cubicBezTo>
                        <a:pt x="20255" y="106580"/>
                        <a:pt x="22162" y="101575"/>
                        <a:pt x="24307" y="96571"/>
                      </a:cubicBezTo>
                      <a:cubicBezTo>
                        <a:pt x="33362" y="75601"/>
                        <a:pt x="43847" y="55583"/>
                        <a:pt x="59337" y="38426"/>
                      </a:cubicBezTo>
                      <a:cubicBezTo>
                        <a:pt x="66962" y="29847"/>
                        <a:pt x="75541" y="22460"/>
                        <a:pt x="86265" y="18409"/>
                      </a:cubicBezTo>
                      <a:cubicBezTo>
                        <a:pt x="88409" y="17694"/>
                        <a:pt x="91507" y="17694"/>
                        <a:pt x="93652" y="18409"/>
                      </a:cubicBezTo>
                      <a:cubicBezTo>
                        <a:pt x="106758" y="23413"/>
                        <a:pt x="116529" y="32945"/>
                        <a:pt x="125108" y="43668"/>
                      </a:cubicBezTo>
                      <a:cubicBezTo>
                        <a:pt x="141074" y="63686"/>
                        <a:pt x="152035" y="86563"/>
                        <a:pt x="161091" y="110393"/>
                      </a:cubicBezTo>
                      <a:cubicBezTo>
                        <a:pt x="161329" y="110869"/>
                        <a:pt x="161091" y="111346"/>
                        <a:pt x="161329" y="1122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7" name="任意多边形: 形状 4176">
                  <a:extLst>
                    <a:ext uri="{FF2B5EF4-FFF2-40B4-BE49-F238E27FC236}">
                      <a16:creationId xmlns:a16="http://schemas.microsoft.com/office/drawing/2014/main" id="{109ECC9F-BD3D-45C0-1BBF-E64BEAC09F7B}"/>
                    </a:ext>
                  </a:extLst>
                </p:cNvPr>
                <p:cNvSpPr/>
                <p:nvPr/>
              </p:nvSpPr>
              <p:spPr>
                <a:xfrm>
                  <a:off x="2448964" y="4926646"/>
                  <a:ext cx="190640" cy="95320"/>
                </a:xfrm>
                <a:custGeom>
                  <a:avLst/>
                  <a:gdLst>
                    <a:gd name="connsiteX0" fmla="*/ 37866 w 190640"/>
                    <a:gd name="connsiteY0" fmla="*/ 17873 h 95320"/>
                    <a:gd name="connsiteX1" fmla="*/ 53594 w 190640"/>
                    <a:gd name="connsiteY1" fmla="*/ 45039 h 95320"/>
                    <a:gd name="connsiteX2" fmla="*/ 153203 w 190640"/>
                    <a:gd name="connsiteY2" fmla="*/ 31694 h 95320"/>
                    <a:gd name="connsiteX3" fmla="*/ 157731 w 190640"/>
                    <a:gd name="connsiteY3" fmla="*/ 20971 h 95320"/>
                    <a:gd name="connsiteX4" fmla="*/ 162020 w 190640"/>
                    <a:gd name="connsiteY4" fmla="*/ 18588 h 95320"/>
                    <a:gd name="connsiteX5" fmla="*/ 175127 w 190640"/>
                    <a:gd name="connsiteY5" fmla="*/ 21685 h 95320"/>
                    <a:gd name="connsiteX6" fmla="*/ 177987 w 190640"/>
                    <a:gd name="connsiteY6" fmla="*/ 26690 h 95320"/>
                    <a:gd name="connsiteX7" fmla="*/ 173697 w 190640"/>
                    <a:gd name="connsiteY7" fmla="*/ 33124 h 95320"/>
                    <a:gd name="connsiteX8" fmla="*/ 117697 w 190640"/>
                    <a:gd name="connsiteY8" fmla="*/ 81737 h 95320"/>
                    <a:gd name="connsiteX9" fmla="*/ 101492 w 190640"/>
                    <a:gd name="connsiteY9" fmla="*/ 93414 h 95320"/>
                    <a:gd name="connsiteX10" fmla="*/ 95058 w 190640"/>
                    <a:gd name="connsiteY10" fmla="*/ 93414 h 95320"/>
                    <a:gd name="connsiteX11" fmla="*/ 59790 w 190640"/>
                    <a:gd name="connsiteY11" fmla="*/ 66248 h 95320"/>
                    <a:gd name="connsiteX12" fmla="*/ 22853 w 190640"/>
                    <a:gd name="connsiteY12" fmla="*/ 33362 h 95320"/>
                    <a:gd name="connsiteX13" fmla="*/ 18325 w 190640"/>
                    <a:gd name="connsiteY13" fmla="*/ 26690 h 95320"/>
                    <a:gd name="connsiteX14" fmla="*/ 20470 w 190640"/>
                    <a:gd name="connsiteY14" fmla="*/ 21924 h 95320"/>
                    <a:gd name="connsiteX15" fmla="*/ 37866 w 190640"/>
                    <a:gd name="connsiteY15" fmla="*/ 17873 h 9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0640" h="95320">
                      <a:moveTo>
                        <a:pt x="37866" y="17873"/>
                      </a:moveTo>
                      <a:cubicBezTo>
                        <a:pt x="40726" y="28834"/>
                        <a:pt x="45968" y="37651"/>
                        <a:pt x="53594" y="45039"/>
                      </a:cubicBezTo>
                      <a:cubicBezTo>
                        <a:pt x="82666" y="72920"/>
                        <a:pt x="133901" y="66009"/>
                        <a:pt x="153203" y="31694"/>
                      </a:cubicBezTo>
                      <a:cubicBezTo>
                        <a:pt x="155110" y="28358"/>
                        <a:pt x="156540" y="24545"/>
                        <a:pt x="157731" y="20971"/>
                      </a:cubicBezTo>
                      <a:cubicBezTo>
                        <a:pt x="158446" y="18349"/>
                        <a:pt x="159637" y="17873"/>
                        <a:pt x="162020" y="18588"/>
                      </a:cubicBezTo>
                      <a:cubicBezTo>
                        <a:pt x="166310" y="19779"/>
                        <a:pt x="170838" y="20732"/>
                        <a:pt x="175127" y="21685"/>
                      </a:cubicBezTo>
                      <a:cubicBezTo>
                        <a:pt x="178225" y="22400"/>
                        <a:pt x="178940" y="24307"/>
                        <a:pt x="177987" y="26690"/>
                      </a:cubicBezTo>
                      <a:cubicBezTo>
                        <a:pt x="177033" y="29073"/>
                        <a:pt x="175604" y="31456"/>
                        <a:pt x="173697" y="33124"/>
                      </a:cubicBezTo>
                      <a:cubicBezTo>
                        <a:pt x="155110" y="49566"/>
                        <a:pt x="136522" y="65771"/>
                        <a:pt x="117697" y="81737"/>
                      </a:cubicBezTo>
                      <a:cubicBezTo>
                        <a:pt x="112692" y="86026"/>
                        <a:pt x="106973" y="89601"/>
                        <a:pt x="101492" y="93414"/>
                      </a:cubicBezTo>
                      <a:cubicBezTo>
                        <a:pt x="99348" y="95082"/>
                        <a:pt x="97203" y="95082"/>
                        <a:pt x="95058" y="93414"/>
                      </a:cubicBezTo>
                      <a:cubicBezTo>
                        <a:pt x="83381" y="84358"/>
                        <a:pt x="71228" y="75779"/>
                        <a:pt x="59790" y="66248"/>
                      </a:cubicBezTo>
                      <a:cubicBezTo>
                        <a:pt x="47160" y="55762"/>
                        <a:pt x="35006" y="44324"/>
                        <a:pt x="22853" y="33362"/>
                      </a:cubicBezTo>
                      <a:cubicBezTo>
                        <a:pt x="20947" y="31456"/>
                        <a:pt x="19279" y="29073"/>
                        <a:pt x="18325" y="26690"/>
                      </a:cubicBezTo>
                      <a:cubicBezTo>
                        <a:pt x="17372" y="24783"/>
                        <a:pt x="17849" y="22639"/>
                        <a:pt x="20470" y="21924"/>
                      </a:cubicBezTo>
                      <a:cubicBezTo>
                        <a:pt x="25951" y="20494"/>
                        <a:pt x="31670" y="19302"/>
                        <a:pt x="37866" y="178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8" name="任意多边形: 形状 4177">
                  <a:extLst>
                    <a:ext uri="{FF2B5EF4-FFF2-40B4-BE49-F238E27FC236}">
                      <a16:creationId xmlns:a16="http://schemas.microsoft.com/office/drawing/2014/main" id="{301ADBB0-C9FA-BEF5-5D36-0474E7478913}"/>
                    </a:ext>
                  </a:extLst>
                </p:cNvPr>
                <p:cNvSpPr/>
                <p:nvPr/>
              </p:nvSpPr>
              <p:spPr>
                <a:xfrm>
                  <a:off x="2488498" y="4920450"/>
                  <a:ext cx="95320" cy="47660"/>
                </a:xfrm>
                <a:custGeom>
                  <a:avLst/>
                  <a:gdLst>
                    <a:gd name="connsiteX0" fmla="*/ 99133 w 95320"/>
                    <a:gd name="connsiteY0" fmla="*/ 20732 h 47660"/>
                    <a:gd name="connsiteX1" fmla="*/ 60290 w 95320"/>
                    <a:gd name="connsiteY1" fmla="*/ 48375 h 47660"/>
                    <a:gd name="connsiteX2" fmla="*/ 17873 w 95320"/>
                    <a:gd name="connsiteY2" fmla="*/ 20732 h 47660"/>
                    <a:gd name="connsiteX3" fmla="*/ 99133 w 95320"/>
                    <a:gd name="connsiteY3" fmla="*/ 20732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320" h="47660">
                      <a:moveTo>
                        <a:pt x="99133" y="20732"/>
                      </a:moveTo>
                      <a:cubicBezTo>
                        <a:pt x="96273" y="35983"/>
                        <a:pt x="79592" y="47660"/>
                        <a:pt x="60290" y="48375"/>
                      </a:cubicBezTo>
                      <a:cubicBezTo>
                        <a:pt x="40749" y="49328"/>
                        <a:pt x="22877" y="37890"/>
                        <a:pt x="17873" y="20732"/>
                      </a:cubicBezTo>
                      <a:cubicBezTo>
                        <a:pt x="45277" y="16919"/>
                        <a:pt x="72205" y="16919"/>
                        <a:pt x="99133" y="207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79" name="任意多边形: 形状 4178">
                  <a:extLst>
                    <a:ext uri="{FF2B5EF4-FFF2-40B4-BE49-F238E27FC236}">
                      <a16:creationId xmlns:a16="http://schemas.microsoft.com/office/drawing/2014/main" id="{2C52FB81-4D35-0E4D-EE24-69D363930EB0}"/>
                    </a:ext>
                  </a:extLst>
                </p:cNvPr>
                <p:cNvSpPr/>
                <p:nvPr/>
              </p:nvSpPr>
              <p:spPr>
                <a:xfrm>
                  <a:off x="2521384" y="5127533"/>
                  <a:ext cx="47660" cy="47660"/>
                </a:xfrm>
                <a:custGeom>
                  <a:avLst/>
                  <a:gdLst>
                    <a:gd name="connsiteX0" fmla="*/ 25736 w 47660"/>
                    <a:gd name="connsiteY0" fmla="*/ 17873 h 47660"/>
                    <a:gd name="connsiteX1" fmla="*/ 33839 w 47660"/>
                    <a:gd name="connsiteY1" fmla="*/ 25736 h 47660"/>
                    <a:gd name="connsiteX2" fmla="*/ 25736 w 47660"/>
                    <a:gd name="connsiteY2" fmla="*/ 33839 h 47660"/>
                    <a:gd name="connsiteX3" fmla="*/ 17873 w 47660"/>
                    <a:gd name="connsiteY3" fmla="*/ 25975 h 47660"/>
                    <a:gd name="connsiteX4" fmla="*/ 25736 w 47660"/>
                    <a:gd name="connsiteY4" fmla="*/ 17873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0" h="47660">
                      <a:moveTo>
                        <a:pt x="25736" y="17873"/>
                      </a:moveTo>
                      <a:cubicBezTo>
                        <a:pt x="30026" y="17873"/>
                        <a:pt x="33600" y="21447"/>
                        <a:pt x="33839" y="25736"/>
                      </a:cubicBezTo>
                      <a:cubicBezTo>
                        <a:pt x="33839" y="30264"/>
                        <a:pt x="30264" y="33839"/>
                        <a:pt x="25736" y="33839"/>
                      </a:cubicBezTo>
                      <a:cubicBezTo>
                        <a:pt x="21209" y="33839"/>
                        <a:pt x="17873" y="30264"/>
                        <a:pt x="17873" y="25975"/>
                      </a:cubicBezTo>
                      <a:cubicBezTo>
                        <a:pt x="17873" y="21447"/>
                        <a:pt x="21447" y="17873"/>
                        <a:pt x="25736" y="178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80" name="任意多边形: 形状 4179">
                  <a:extLst>
                    <a:ext uri="{FF2B5EF4-FFF2-40B4-BE49-F238E27FC236}">
                      <a16:creationId xmlns:a16="http://schemas.microsoft.com/office/drawing/2014/main" id="{0F9E9E11-FE33-38B8-B116-167985EE5AA9}"/>
                    </a:ext>
                  </a:extLst>
                </p:cNvPr>
                <p:cNvSpPr/>
                <p:nvPr/>
              </p:nvSpPr>
              <p:spPr>
                <a:xfrm>
                  <a:off x="2430830" y="5117751"/>
                  <a:ext cx="47660" cy="47660"/>
                </a:xfrm>
                <a:custGeom>
                  <a:avLst/>
                  <a:gdLst>
                    <a:gd name="connsiteX0" fmla="*/ 33839 w 47660"/>
                    <a:gd name="connsiteY0" fmla="*/ 25986 h 47660"/>
                    <a:gd name="connsiteX1" fmla="*/ 25975 w 47660"/>
                    <a:gd name="connsiteY1" fmla="*/ 33850 h 47660"/>
                    <a:gd name="connsiteX2" fmla="*/ 17873 w 47660"/>
                    <a:gd name="connsiteY2" fmla="*/ 25509 h 47660"/>
                    <a:gd name="connsiteX3" fmla="*/ 25975 w 47660"/>
                    <a:gd name="connsiteY3" fmla="*/ 17884 h 47660"/>
                    <a:gd name="connsiteX4" fmla="*/ 33839 w 47660"/>
                    <a:gd name="connsiteY4" fmla="*/ 25986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0" h="47660">
                      <a:moveTo>
                        <a:pt x="33839" y="25986"/>
                      </a:moveTo>
                      <a:cubicBezTo>
                        <a:pt x="33839" y="30275"/>
                        <a:pt x="30026" y="33850"/>
                        <a:pt x="25975" y="33850"/>
                      </a:cubicBezTo>
                      <a:cubicBezTo>
                        <a:pt x="21685" y="33850"/>
                        <a:pt x="17873" y="30037"/>
                        <a:pt x="17873" y="25509"/>
                      </a:cubicBezTo>
                      <a:cubicBezTo>
                        <a:pt x="18111" y="21220"/>
                        <a:pt x="21685" y="17645"/>
                        <a:pt x="25975" y="17884"/>
                      </a:cubicBezTo>
                      <a:cubicBezTo>
                        <a:pt x="30502" y="18122"/>
                        <a:pt x="33839" y="21696"/>
                        <a:pt x="33839" y="259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81" name="任意多边形: 形状 4180">
                  <a:extLst>
                    <a:ext uri="{FF2B5EF4-FFF2-40B4-BE49-F238E27FC236}">
                      <a16:creationId xmlns:a16="http://schemas.microsoft.com/office/drawing/2014/main" id="{DECF2CC6-9156-0B1F-F99B-9B8098885793}"/>
                    </a:ext>
                  </a:extLst>
                </p:cNvPr>
                <p:cNvSpPr/>
                <p:nvPr/>
              </p:nvSpPr>
              <p:spPr>
                <a:xfrm>
                  <a:off x="2611938" y="5117763"/>
                  <a:ext cx="47660" cy="47660"/>
                </a:xfrm>
                <a:custGeom>
                  <a:avLst/>
                  <a:gdLst>
                    <a:gd name="connsiteX0" fmla="*/ 25736 w 47660"/>
                    <a:gd name="connsiteY0" fmla="*/ 33839 h 47660"/>
                    <a:gd name="connsiteX1" fmla="*/ 17873 w 47660"/>
                    <a:gd name="connsiteY1" fmla="*/ 25736 h 47660"/>
                    <a:gd name="connsiteX2" fmla="*/ 25736 w 47660"/>
                    <a:gd name="connsiteY2" fmla="*/ 17873 h 47660"/>
                    <a:gd name="connsiteX3" fmla="*/ 33839 w 47660"/>
                    <a:gd name="connsiteY3" fmla="*/ 25975 h 47660"/>
                    <a:gd name="connsiteX4" fmla="*/ 25736 w 47660"/>
                    <a:gd name="connsiteY4" fmla="*/ 33839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60" h="47660">
                      <a:moveTo>
                        <a:pt x="25736" y="33839"/>
                      </a:moveTo>
                      <a:cubicBezTo>
                        <a:pt x="21447" y="33839"/>
                        <a:pt x="17873" y="30026"/>
                        <a:pt x="17873" y="25736"/>
                      </a:cubicBezTo>
                      <a:cubicBezTo>
                        <a:pt x="17873" y="21447"/>
                        <a:pt x="21447" y="17873"/>
                        <a:pt x="25736" y="17873"/>
                      </a:cubicBezTo>
                      <a:cubicBezTo>
                        <a:pt x="30264" y="17873"/>
                        <a:pt x="33839" y="21447"/>
                        <a:pt x="33839" y="25975"/>
                      </a:cubicBezTo>
                      <a:cubicBezTo>
                        <a:pt x="33600" y="30264"/>
                        <a:pt x="29788" y="34077"/>
                        <a:pt x="25736" y="338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82" name="任意多边形: 形状 4181">
                  <a:extLst>
                    <a:ext uri="{FF2B5EF4-FFF2-40B4-BE49-F238E27FC236}">
                      <a16:creationId xmlns:a16="http://schemas.microsoft.com/office/drawing/2014/main" id="{59D6EEBA-DBE6-5016-DD7C-EE922AFC92C0}"/>
                    </a:ext>
                  </a:extLst>
                </p:cNvPr>
                <p:cNvSpPr/>
                <p:nvPr/>
              </p:nvSpPr>
              <p:spPr>
                <a:xfrm>
                  <a:off x="2259253" y="4812024"/>
                  <a:ext cx="142980" cy="95320"/>
                </a:xfrm>
                <a:custGeom>
                  <a:avLst/>
                  <a:gdLst>
                    <a:gd name="connsiteX0" fmla="*/ 73873 w 142980"/>
                    <a:gd name="connsiteY0" fmla="*/ 17873 h 95320"/>
                    <a:gd name="connsiteX1" fmla="*/ 125108 w 142980"/>
                    <a:gd name="connsiteY1" fmla="*/ 17873 h 95320"/>
                    <a:gd name="connsiteX2" fmla="*/ 129397 w 142980"/>
                    <a:gd name="connsiteY2" fmla="*/ 22162 h 95320"/>
                    <a:gd name="connsiteX3" fmla="*/ 129397 w 142980"/>
                    <a:gd name="connsiteY3" fmla="*/ 90077 h 95320"/>
                    <a:gd name="connsiteX4" fmla="*/ 125346 w 142980"/>
                    <a:gd name="connsiteY4" fmla="*/ 94367 h 95320"/>
                    <a:gd name="connsiteX5" fmla="*/ 22162 w 142980"/>
                    <a:gd name="connsiteY5" fmla="*/ 94367 h 95320"/>
                    <a:gd name="connsiteX6" fmla="*/ 17873 w 142980"/>
                    <a:gd name="connsiteY6" fmla="*/ 90077 h 95320"/>
                    <a:gd name="connsiteX7" fmla="*/ 17873 w 142980"/>
                    <a:gd name="connsiteY7" fmla="*/ 22162 h 95320"/>
                    <a:gd name="connsiteX8" fmla="*/ 22400 w 142980"/>
                    <a:gd name="connsiteY8" fmla="*/ 17873 h 95320"/>
                    <a:gd name="connsiteX9" fmla="*/ 73873 w 142980"/>
                    <a:gd name="connsiteY9" fmla="*/ 17873 h 95320"/>
                    <a:gd name="connsiteX10" fmla="*/ 83405 w 142980"/>
                    <a:gd name="connsiteY10" fmla="*/ 56000 h 95320"/>
                    <a:gd name="connsiteX11" fmla="*/ 83405 w 142980"/>
                    <a:gd name="connsiteY11" fmla="*/ 47422 h 95320"/>
                    <a:gd name="connsiteX12" fmla="*/ 73635 w 142980"/>
                    <a:gd name="connsiteY12" fmla="*/ 38605 h 95320"/>
                    <a:gd name="connsiteX13" fmla="*/ 64103 w 142980"/>
                    <a:gd name="connsiteY13" fmla="*/ 48137 h 95320"/>
                    <a:gd name="connsiteX14" fmla="*/ 64103 w 142980"/>
                    <a:gd name="connsiteY14" fmla="*/ 64341 h 95320"/>
                    <a:gd name="connsiteX15" fmla="*/ 73873 w 142980"/>
                    <a:gd name="connsiteY15" fmla="*/ 73873 h 95320"/>
                    <a:gd name="connsiteX16" fmla="*/ 83643 w 142980"/>
                    <a:gd name="connsiteY16" fmla="*/ 64818 h 95320"/>
                    <a:gd name="connsiteX17" fmla="*/ 83405 w 142980"/>
                    <a:gd name="connsiteY17" fmla="*/ 56000 h 9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2980" h="95320">
                      <a:moveTo>
                        <a:pt x="73873" y="17873"/>
                      </a:moveTo>
                      <a:cubicBezTo>
                        <a:pt x="91031" y="17873"/>
                        <a:pt x="107950" y="17873"/>
                        <a:pt x="125108" y="17873"/>
                      </a:cubicBezTo>
                      <a:cubicBezTo>
                        <a:pt x="128444" y="17873"/>
                        <a:pt x="129397" y="18826"/>
                        <a:pt x="129397" y="22162"/>
                      </a:cubicBezTo>
                      <a:cubicBezTo>
                        <a:pt x="129159" y="44800"/>
                        <a:pt x="129159" y="67439"/>
                        <a:pt x="129397" y="90077"/>
                      </a:cubicBezTo>
                      <a:cubicBezTo>
                        <a:pt x="129397" y="93175"/>
                        <a:pt x="128682" y="94367"/>
                        <a:pt x="125346" y="94367"/>
                      </a:cubicBezTo>
                      <a:cubicBezTo>
                        <a:pt x="91031" y="94128"/>
                        <a:pt x="56477" y="94367"/>
                        <a:pt x="22162" y="94367"/>
                      </a:cubicBezTo>
                      <a:cubicBezTo>
                        <a:pt x="18826" y="94367"/>
                        <a:pt x="17873" y="93652"/>
                        <a:pt x="17873" y="90077"/>
                      </a:cubicBezTo>
                      <a:cubicBezTo>
                        <a:pt x="18111" y="67439"/>
                        <a:pt x="18111" y="44800"/>
                        <a:pt x="17873" y="22162"/>
                      </a:cubicBezTo>
                      <a:cubicBezTo>
                        <a:pt x="17873" y="18587"/>
                        <a:pt x="19064" y="17873"/>
                        <a:pt x="22400" y="17873"/>
                      </a:cubicBezTo>
                      <a:cubicBezTo>
                        <a:pt x="39558" y="17873"/>
                        <a:pt x="56715" y="17873"/>
                        <a:pt x="73873" y="17873"/>
                      </a:cubicBezTo>
                      <a:close/>
                      <a:moveTo>
                        <a:pt x="83405" y="56000"/>
                      </a:moveTo>
                      <a:cubicBezTo>
                        <a:pt x="83405" y="53141"/>
                        <a:pt x="83643" y="50281"/>
                        <a:pt x="83405" y="47422"/>
                      </a:cubicBezTo>
                      <a:cubicBezTo>
                        <a:pt x="82928" y="42179"/>
                        <a:pt x="78639" y="38366"/>
                        <a:pt x="73635" y="38605"/>
                      </a:cubicBezTo>
                      <a:cubicBezTo>
                        <a:pt x="68392" y="38605"/>
                        <a:pt x="64103" y="42656"/>
                        <a:pt x="64103" y="48137"/>
                      </a:cubicBezTo>
                      <a:cubicBezTo>
                        <a:pt x="63864" y="53618"/>
                        <a:pt x="63864" y="58860"/>
                        <a:pt x="64103" y="64341"/>
                      </a:cubicBezTo>
                      <a:cubicBezTo>
                        <a:pt x="64341" y="69584"/>
                        <a:pt x="68630" y="73873"/>
                        <a:pt x="73873" y="73873"/>
                      </a:cubicBezTo>
                      <a:cubicBezTo>
                        <a:pt x="78877" y="73873"/>
                        <a:pt x="83167" y="70060"/>
                        <a:pt x="83643" y="64818"/>
                      </a:cubicBezTo>
                      <a:cubicBezTo>
                        <a:pt x="83643" y="61720"/>
                        <a:pt x="83405" y="58860"/>
                        <a:pt x="83405" y="56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83" name="任意多边形: 形状 4182">
                  <a:extLst>
                    <a:ext uri="{FF2B5EF4-FFF2-40B4-BE49-F238E27FC236}">
                      <a16:creationId xmlns:a16="http://schemas.microsoft.com/office/drawing/2014/main" id="{46E4A703-A9DC-B12C-BF9C-9722229C5346}"/>
                    </a:ext>
                  </a:extLst>
                </p:cNvPr>
                <p:cNvSpPr/>
                <p:nvPr/>
              </p:nvSpPr>
              <p:spPr>
                <a:xfrm>
                  <a:off x="2687717" y="4811785"/>
                  <a:ext cx="142980" cy="95320"/>
                </a:xfrm>
                <a:custGeom>
                  <a:avLst/>
                  <a:gdLst>
                    <a:gd name="connsiteX0" fmla="*/ 73396 w 142980"/>
                    <a:gd name="connsiteY0" fmla="*/ 94367 h 95320"/>
                    <a:gd name="connsiteX1" fmla="*/ 22162 w 142980"/>
                    <a:gd name="connsiteY1" fmla="*/ 94367 h 95320"/>
                    <a:gd name="connsiteX2" fmla="*/ 17873 w 142980"/>
                    <a:gd name="connsiteY2" fmla="*/ 90077 h 95320"/>
                    <a:gd name="connsiteX3" fmla="*/ 17873 w 142980"/>
                    <a:gd name="connsiteY3" fmla="*/ 22162 h 95320"/>
                    <a:gd name="connsiteX4" fmla="*/ 21924 w 142980"/>
                    <a:gd name="connsiteY4" fmla="*/ 17873 h 95320"/>
                    <a:gd name="connsiteX5" fmla="*/ 125108 w 142980"/>
                    <a:gd name="connsiteY5" fmla="*/ 17873 h 95320"/>
                    <a:gd name="connsiteX6" fmla="*/ 129397 w 142980"/>
                    <a:gd name="connsiteY6" fmla="*/ 22162 h 95320"/>
                    <a:gd name="connsiteX7" fmla="*/ 129397 w 142980"/>
                    <a:gd name="connsiteY7" fmla="*/ 90077 h 95320"/>
                    <a:gd name="connsiteX8" fmla="*/ 125108 w 142980"/>
                    <a:gd name="connsiteY8" fmla="*/ 94367 h 95320"/>
                    <a:gd name="connsiteX9" fmla="*/ 73396 w 142980"/>
                    <a:gd name="connsiteY9" fmla="*/ 94367 h 95320"/>
                    <a:gd name="connsiteX10" fmla="*/ 83643 w 142980"/>
                    <a:gd name="connsiteY10" fmla="*/ 56239 h 95320"/>
                    <a:gd name="connsiteX11" fmla="*/ 83643 w 142980"/>
                    <a:gd name="connsiteY11" fmla="*/ 47898 h 95320"/>
                    <a:gd name="connsiteX12" fmla="*/ 74111 w 142980"/>
                    <a:gd name="connsiteY12" fmla="*/ 38605 h 95320"/>
                    <a:gd name="connsiteX13" fmla="*/ 64341 w 142980"/>
                    <a:gd name="connsiteY13" fmla="*/ 47422 h 95320"/>
                    <a:gd name="connsiteX14" fmla="*/ 64341 w 142980"/>
                    <a:gd name="connsiteY14" fmla="*/ 65056 h 95320"/>
                    <a:gd name="connsiteX15" fmla="*/ 74350 w 142980"/>
                    <a:gd name="connsiteY15" fmla="*/ 73873 h 95320"/>
                    <a:gd name="connsiteX16" fmla="*/ 83882 w 142980"/>
                    <a:gd name="connsiteY16" fmla="*/ 64341 h 95320"/>
                    <a:gd name="connsiteX17" fmla="*/ 83643 w 142980"/>
                    <a:gd name="connsiteY17" fmla="*/ 56239 h 9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42980" h="95320">
                      <a:moveTo>
                        <a:pt x="73396" y="94367"/>
                      </a:moveTo>
                      <a:cubicBezTo>
                        <a:pt x="56239" y="94367"/>
                        <a:pt x="39320" y="94367"/>
                        <a:pt x="22162" y="94367"/>
                      </a:cubicBezTo>
                      <a:cubicBezTo>
                        <a:pt x="18826" y="94367"/>
                        <a:pt x="17873" y="93414"/>
                        <a:pt x="17873" y="90077"/>
                      </a:cubicBezTo>
                      <a:cubicBezTo>
                        <a:pt x="18111" y="67439"/>
                        <a:pt x="18111" y="44800"/>
                        <a:pt x="17873" y="22162"/>
                      </a:cubicBezTo>
                      <a:cubicBezTo>
                        <a:pt x="17873" y="19064"/>
                        <a:pt x="18587" y="17873"/>
                        <a:pt x="21924" y="17873"/>
                      </a:cubicBezTo>
                      <a:cubicBezTo>
                        <a:pt x="56239" y="18111"/>
                        <a:pt x="90792" y="17873"/>
                        <a:pt x="125108" y="17873"/>
                      </a:cubicBezTo>
                      <a:cubicBezTo>
                        <a:pt x="128444" y="17873"/>
                        <a:pt x="129397" y="18826"/>
                        <a:pt x="129397" y="22162"/>
                      </a:cubicBezTo>
                      <a:cubicBezTo>
                        <a:pt x="129159" y="44800"/>
                        <a:pt x="129159" y="67439"/>
                        <a:pt x="129397" y="90077"/>
                      </a:cubicBezTo>
                      <a:cubicBezTo>
                        <a:pt x="129397" y="93414"/>
                        <a:pt x="128444" y="94367"/>
                        <a:pt x="125108" y="94367"/>
                      </a:cubicBezTo>
                      <a:cubicBezTo>
                        <a:pt x="108188" y="94367"/>
                        <a:pt x="90792" y="94367"/>
                        <a:pt x="73396" y="94367"/>
                      </a:cubicBezTo>
                      <a:close/>
                      <a:moveTo>
                        <a:pt x="83643" y="56239"/>
                      </a:moveTo>
                      <a:cubicBezTo>
                        <a:pt x="83643" y="53379"/>
                        <a:pt x="83882" y="50758"/>
                        <a:pt x="83643" y="47898"/>
                      </a:cubicBezTo>
                      <a:cubicBezTo>
                        <a:pt x="83405" y="42656"/>
                        <a:pt x="79354" y="38843"/>
                        <a:pt x="74111" y="38605"/>
                      </a:cubicBezTo>
                      <a:cubicBezTo>
                        <a:pt x="68869" y="38366"/>
                        <a:pt x="64579" y="42179"/>
                        <a:pt x="64341" y="47422"/>
                      </a:cubicBezTo>
                      <a:cubicBezTo>
                        <a:pt x="64103" y="53379"/>
                        <a:pt x="64103" y="59098"/>
                        <a:pt x="64341" y="65056"/>
                      </a:cubicBezTo>
                      <a:cubicBezTo>
                        <a:pt x="64579" y="70299"/>
                        <a:pt x="69345" y="74111"/>
                        <a:pt x="74350" y="73873"/>
                      </a:cubicBezTo>
                      <a:cubicBezTo>
                        <a:pt x="79354" y="73635"/>
                        <a:pt x="83643" y="69584"/>
                        <a:pt x="83882" y="64341"/>
                      </a:cubicBezTo>
                      <a:cubicBezTo>
                        <a:pt x="83643" y="61720"/>
                        <a:pt x="83643" y="58860"/>
                        <a:pt x="83643" y="56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84" name="任意多边形: 形状 4183">
                  <a:extLst>
                    <a:ext uri="{FF2B5EF4-FFF2-40B4-BE49-F238E27FC236}">
                      <a16:creationId xmlns:a16="http://schemas.microsoft.com/office/drawing/2014/main" id="{08D14935-30E0-DFFC-B044-30D2ED84B3F4}"/>
                    </a:ext>
                  </a:extLst>
                </p:cNvPr>
                <p:cNvSpPr/>
                <p:nvPr/>
              </p:nvSpPr>
              <p:spPr>
                <a:xfrm>
                  <a:off x="2424087" y="4974832"/>
                  <a:ext cx="95320" cy="71490"/>
                </a:xfrm>
                <a:custGeom>
                  <a:avLst/>
                  <a:gdLst>
                    <a:gd name="connsiteX0" fmla="*/ 68462 w 95320"/>
                    <a:gd name="connsiteY0" fmla="*/ 73824 h 71490"/>
                    <a:gd name="connsiteX1" fmla="*/ 62505 w 95320"/>
                    <a:gd name="connsiteY1" fmla="*/ 70964 h 71490"/>
                    <a:gd name="connsiteX2" fmla="*/ 21279 w 95320"/>
                    <a:gd name="connsiteY2" fmla="*/ 34981 h 71490"/>
                    <a:gd name="connsiteX3" fmla="*/ 20564 w 95320"/>
                    <a:gd name="connsiteY3" fmla="*/ 21160 h 71490"/>
                    <a:gd name="connsiteX4" fmla="*/ 34624 w 95320"/>
                    <a:gd name="connsiteY4" fmla="*/ 20683 h 71490"/>
                    <a:gd name="connsiteX5" fmla="*/ 69415 w 95320"/>
                    <a:gd name="connsiteY5" fmla="*/ 51424 h 71490"/>
                    <a:gd name="connsiteX6" fmla="*/ 75611 w 95320"/>
                    <a:gd name="connsiteY6" fmla="*/ 56905 h 71490"/>
                    <a:gd name="connsiteX7" fmla="*/ 77518 w 95320"/>
                    <a:gd name="connsiteY7" fmla="*/ 67628 h 71490"/>
                    <a:gd name="connsiteX8" fmla="*/ 68462 w 95320"/>
                    <a:gd name="connsiteY8" fmla="*/ 73824 h 7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320" h="71490">
                      <a:moveTo>
                        <a:pt x="68462" y="73824"/>
                      </a:moveTo>
                      <a:cubicBezTo>
                        <a:pt x="66556" y="72871"/>
                        <a:pt x="64173" y="72394"/>
                        <a:pt x="62505" y="70964"/>
                      </a:cubicBezTo>
                      <a:cubicBezTo>
                        <a:pt x="48683" y="59049"/>
                        <a:pt x="34862" y="47134"/>
                        <a:pt x="21279" y="34981"/>
                      </a:cubicBezTo>
                      <a:cubicBezTo>
                        <a:pt x="16989" y="31168"/>
                        <a:pt x="16751" y="25211"/>
                        <a:pt x="20564" y="21160"/>
                      </a:cubicBezTo>
                      <a:cubicBezTo>
                        <a:pt x="24377" y="17109"/>
                        <a:pt x="30096" y="16632"/>
                        <a:pt x="34624" y="20683"/>
                      </a:cubicBezTo>
                      <a:cubicBezTo>
                        <a:pt x="46300" y="30930"/>
                        <a:pt x="57739" y="41177"/>
                        <a:pt x="69415" y="51424"/>
                      </a:cubicBezTo>
                      <a:cubicBezTo>
                        <a:pt x="71560" y="53330"/>
                        <a:pt x="73705" y="54998"/>
                        <a:pt x="75611" y="56905"/>
                      </a:cubicBezTo>
                      <a:cubicBezTo>
                        <a:pt x="78709" y="60002"/>
                        <a:pt x="79186" y="63577"/>
                        <a:pt x="77518" y="67628"/>
                      </a:cubicBezTo>
                      <a:cubicBezTo>
                        <a:pt x="76326" y="71203"/>
                        <a:pt x="72752" y="73347"/>
                        <a:pt x="68462" y="7382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85" name="任意多边形: 形状 4184">
                  <a:extLst>
                    <a:ext uri="{FF2B5EF4-FFF2-40B4-BE49-F238E27FC236}">
                      <a16:creationId xmlns:a16="http://schemas.microsoft.com/office/drawing/2014/main" id="{0C966CD5-A535-ACDF-BFF5-45242777C3A0}"/>
                    </a:ext>
                  </a:extLst>
                </p:cNvPr>
                <p:cNvSpPr/>
                <p:nvPr/>
              </p:nvSpPr>
              <p:spPr>
                <a:xfrm>
                  <a:off x="2573601" y="4974904"/>
                  <a:ext cx="95320" cy="71490"/>
                </a:xfrm>
                <a:custGeom>
                  <a:avLst/>
                  <a:gdLst>
                    <a:gd name="connsiteX0" fmla="*/ 27851 w 95320"/>
                    <a:gd name="connsiteY0" fmla="*/ 73752 h 71490"/>
                    <a:gd name="connsiteX1" fmla="*/ 18796 w 95320"/>
                    <a:gd name="connsiteY1" fmla="*/ 67318 h 71490"/>
                    <a:gd name="connsiteX2" fmla="*/ 21179 w 95320"/>
                    <a:gd name="connsiteY2" fmla="*/ 56356 h 71490"/>
                    <a:gd name="connsiteX3" fmla="*/ 35238 w 95320"/>
                    <a:gd name="connsiteY3" fmla="*/ 44441 h 71490"/>
                    <a:gd name="connsiteX4" fmla="*/ 61928 w 95320"/>
                    <a:gd name="connsiteY4" fmla="*/ 20611 h 71490"/>
                    <a:gd name="connsiteX5" fmla="*/ 78132 w 95320"/>
                    <a:gd name="connsiteY5" fmla="*/ 25615 h 71490"/>
                    <a:gd name="connsiteX6" fmla="*/ 75273 w 95320"/>
                    <a:gd name="connsiteY6" fmla="*/ 34909 h 71490"/>
                    <a:gd name="connsiteX7" fmla="*/ 33809 w 95320"/>
                    <a:gd name="connsiteY7" fmla="*/ 71130 h 71490"/>
                    <a:gd name="connsiteX8" fmla="*/ 27851 w 95320"/>
                    <a:gd name="connsiteY8" fmla="*/ 73752 h 7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5320" h="71490">
                      <a:moveTo>
                        <a:pt x="27851" y="73752"/>
                      </a:moveTo>
                      <a:cubicBezTo>
                        <a:pt x="23562" y="73275"/>
                        <a:pt x="20226" y="70892"/>
                        <a:pt x="18796" y="67318"/>
                      </a:cubicBezTo>
                      <a:cubicBezTo>
                        <a:pt x="17128" y="63266"/>
                        <a:pt x="17604" y="59454"/>
                        <a:pt x="21179" y="56356"/>
                      </a:cubicBezTo>
                      <a:cubicBezTo>
                        <a:pt x="25706" y="52305"/>
                        <a:pt x="30711" y="48492"/>
                        <a:pt x="35238" y="44441"/>
                      </a:cubicBezTo>
                      <a:cubicBezTo>
                        <a:pt x="44294" y="36577"/>
                        <a:pt x="52873" y="28475"/>
                        <a:pt x="61928" y="20611"/>
                      </a:cubicBezTo>
                      <a:cubicBezTo>
                        <a:pt x="67886" y="15368"/>
                        <a:pt x="76464" y="17989"/>
                        <a:pt x="78132" y="25615"/>
                      </a:cubicBezTo>
                      <a:cubicBezTo>
                        <a:pt x="79086" y="29189"/>
                        <a:pt x="77894" y="32526"/>
                        <a:pt x="75273" y="34909"/>
                      </a:cubicBezTo>
                      <a:cubicBezTo>
                        <a:pt x="61451" y="47062"/>
                        <a:pt x="47630" y="59215"/>
                        <a:pt x="33809" y="71130"/>
                      </a:cubicBezTo>
                      <a:cubicBezTo>
                        <a:pt x="32379" y="72560"/>
                        <a:pt x="29996" y="73037"/>
                        <a:pt x="27851" y="7375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86" name="任意多边形: 形状 4185">
                  <a:extLst>
                    <a:ext uri="{FF2B5EF4-FFF2-40B4-BE49-F238E27FC236}">
                      <a16:creationId xmlns:a16="http://schemas.microsoft.com/office/drawing/2014/main" id="{7C2166D2-1A4E-45EB-FECE-21575A685917}"/>
                    </a:ext>
                  </a:extLst>
                </p:cNvPr>
                <p:cNvSpPr/>
                <p:nvPr/>
              </p:nvSpPr>
              <p:spPr>
                <a:xfrm>
                  <a:off x="2305067" y="4832518"/>
                  <a:ext cx="47660" cy="47660"/>
                </a:xfrm>
                <a:custGeom>
                  <a:avLst/>
                  <a:gdLst>
                    <a:gd name="connsiteX0" fmla="*/ 37592 w 47660"/>
                    <a:gd name="connsiteY0" fmla="*/ 35507 h 47660"/>
                    <a:gd name="connsiteX1" fmla="*/ 37592 w 47660"/>
                    <a:gd name="connsiteY1" fmla="*/ 44085 h 47660"/>
                    <a:gd name="connsiteX2" fmla="*/ 27822 w 47660"/>
                    <a:gd name="connsiteY2" fmla="*/ 53141 h 47660"/>
                    <a:gd name="connsiteX3" fmla="*/ 18051 w 47660"/>
                    <a:gd name="connsiteY3" fmla="*/ 43609 h 47660"/>
                    <a:gd name="connsiteX4" fmla="*/ 18051 w 47660"/>
                    <a:gd name="connsiteY4" fmla="*/ 27405 h 47660"/>
                    <a:gd name="connsiteX5" fmla="*/ 27583 w 47660"/>
                    <a:gd name="connsiteY5" fmla="*/ 17873 h 47660"/>
                    <a:gd name="connsiteX6" fmla="*/ 37354 w 47660"/>
                    <a:gd name="connsiteY6" fmla="*/ 26690 h 47660"/>
                    <a:gd name="connsiteX7" fmla="*/ 37592 w 47660"/>
                    <a:gd name="connsiteY7" fmla="*/ 35507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" h="47660">
                      <a:moveTo>
                        <a:pt x="37592" y="35507"/>
                      </a:moveTo>
                      <a:cubicBezTo>
                        <a:pt x="37592" y="38366"/>
                        <a:pt x="37830" y="41226"/>
                        <a:pt x="37592" y="44085"/>
                      </a:cubicBezTo>
                      <a:cubicBezTo>
                        <a:pt x="37115" y="49328"/>
                        <a:pt x="32826" y="53141"/>
                        <a:pt x="27822" y="53141"/>
                      </a:cubicBezTo>
                      <a:cubicBezTo>
                        <a:pt x="22579" y="53141"/>
                        <a:pt x="18290" y="48852"/>
                        <a:pt x="18051" y="43609"/>
                      </a:cubicBezTo>
                      <a:cubicBezTo>
                        <a:pt x="17813" y="38128"/>
                        <a:pt x="17813" y="32885"/>
                        <a:pt x="18051" y="27405"/>
                      </a:cubicBezTo>
                      <a:cubicBezTo>
                        <a:pt x="18290" y="21924"/>
                        <a:pt x="22341" y="17873"/>
                        <a:pt x="27583" y="17873"/>
                      </a:cubicBezTo>
                      <a:cubicBezTo>
                        <a:pt x="32826" y="17873"/>
                        <a:pt x="36877" y="21447"/>
                        <a:pt x="37354" y="26690"/>
                      </a:cubicBezTo>
                      <a:cubicBezTo>
                        <a:pt x="37830" y="29788"/>
                        <a:pt x="37592" y="32647"/>
                        <a:pt x="37592" y="355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87" name="任意多边形: 形状 4186">
                  <a:extLst>
                    <a:ext uri="{FF2B5EF4-FFF2-40B4-BE49-F238E27FC236}">
                      <a16:creationId xmlns:a16="http://schemas.microsoft.com/office/drawing/2014/main" id="{5C6EAB47-80C6-D109-3C0D-DA62884FA6CA}"/>
                    </a:ext>
                  </a:extLst>
                </p:cNvPr>
                <p:cNvSpPr/>
                <p:nvPr/>
              </p:nvSpPr>
              <p:spPr>
                <a:xfrm>
                  <a:off x="2733768" y="4832745"/>
                  <a:ext cx="47660" cy="47660"/>
                </a:xfrm>
                <a:custGeom>
                  <a:avLst/>
                  <a:gdLst>
                    <a:gd name="connsiteX0" fmla="*/ 37592 w 47660"/>
                    <a:gd name="connsiteY0" fmla="*/ 35279 h 47660"/>
                    <a:gd name="connsiteX1" fmla="*/ 37592 w 47660"/>
                    <a:gd name="connsiteY1" fmla="*/ 43619 h 47660"/>
                    <a:gd name="connsiteX2" fmla="*/ 28060 w 47660"/>
                    <a:gd name="connsiteY2" fmla="*/ 53151 h 47660"/>
                    <a:gd name="connsiteX3" fmla="*/ 18051 w 47660"/>
                    <a:gd name="connsiteY3" fmla="*/ 44334 h 47660"/>
                    <a:gd name="connsiteX4" fmla="*/ 18051 w 47660"/>
                    <a:gd name="connsiteY4" fmla="*/ 26700 h 47660"/>
                    <a:gd name="connsiteX5" fmla="*/ 27822 w 47660"/>
                    <a:gd name="connsiteY5" fmla="*/ 17883 h 47660"/>
                    <a:gd name="connsiteX6" fmla="*/ 37354 w 47660"/>
                    <a:gd name="connsiteY6" fmla="*/ 27177 h 47660"/>
                    <a:gd name="connsiteX7" fmla="*/ 37592 w 47660"/>
                    <a:gd name="connsiteY7" fmla="*/ 35279 h 47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660" h="47660">
                      <a:moveTo>
                        <a:pt x="37592" y="35279"/>
                      </a:moveTo>
                      <a:cubicBezTo>
                        <a:pt x="37592" y="38139"/>
                        <a:pt x="37592" y="40760"/>
                        <a:pt x="37592" y="43619"/>
                      </a:cubicBezTo>
                      <a:cubicBezTo>
                        <a:pt x="37354" y="48862"/>
                        <a:pt x="33302" y="52913"/>
                        <a:pt x="28060" y="53151"/>
                      </a:cubicBezTo>
                      <a:cubicBezTo>
                        <a:pt x="23056" y="53390"/>
                        <a:pt x="18290" y="49577"/>
                        <a:pt x="18051" y="44334"/>
                      </a:cubicBezTo>
                      <a:cubicBezTo>
                        <a:pt x="17813" y="38377"/>
                        <a:pt x="17813" y="32658"/>
                        <a:pt x="18051" y="26700"/>
                      </a:cubicBezTo>
                      <a:cubicBezTo>
                        <a:pt x="18290" y="21458"/>
                        <a:pt x="22817" y="17645"/>
                        <a:pt x="27822" y="17883"/>
                      </a:cubicBezTo>
                      <a:cubicBezTo>
                        <a:pt x="33064" y="18121"/>
                        <a:pt x="37115" y="21934"/>
                        <a:pt x="37354" y="27177"/>
                      </a:cubicBezTo>
                      <a:cubicBezTo>
                        <a:pt x="37592" y="29798"/>
                        <a:pt x="37592" y="32419"/>
                        <a:pt x="37592" y="352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61" name="内容占位符 2">
                <a:extLst>
                  <a:ext uri="{FF2B5EF4-FFF2-40B4-BE49-F238E27FC236}">
                    <a16:creationId xmlns:a16="http://schemas.microsoft.com/office/drawing/2014/main" id="{AD3792CC-C4AA-E961-9BE0-3C054F6425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5697" y="3586702"/>
                <a:ext cx="2351581" cy="364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Just Works</a:t>
                </a:r>
              </a:p>
            </p:txBody>
          </p:sp>
          <p:sp>
            <p:nvSpPr>
              <p:cNvPr id="4162" name="矩形 4161">
                <a:extLst>
                  <a:ext uri="{FF2B5EF4-FFF2-40B4-BE49-F238E27FC236}">
                    <a16:creationId xmlns:a16="http://schemas.microsoft.com/office/drawing/2014/main" id="{41FAD416-8EC6-7797-9E69-DCE6E17BEAF8}"/>
                  </a:ext>
                </a:extLst>
              </p:cNvPr>
              <p:cNvSpPr/>
              <p:nvPr/>
            </p:nvSpPr>
            <p:spPr>
              <a:xfrm>
                <a:off x="7616610" y="3993013"/>
                <a:ext cx="356681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Cryptographic ECDH method 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6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plaintext exchange of public keys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6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susceptible to eavesdropping and man-in-the-middle attacks</a:t>
                </a:r>
                <a:endPara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188" name="组合 4187">
              <a:extLst>
                <a:ext uri="{FF2B5EF4-FFF2-40B4-BE49-F238E27FC236}">
                  <a16:creationId xmlns:a16="http://schemas.microsoft.com/office/drawing/2014/main" id="{F47C3736-1689-79BC-5173-7F4035DE89F6}"/>
                </a:ext>
              </a:extLst>
            </p:cNvPr>
            <p:cNvGrpSpPr/>
            <p:nvPr/>
          </p:nvGrpSpPr>
          <p:grpSpPr>
            <a:xfrm>
              <a:off x="4948839" y="3155884"/>
              <a:ext cx="1956986" cy="1334295"/>
              <a:chOff x="6083333" y="4924192"/>
              <a:chExt cx="1184336" cy="807493"/>
            </a:xfrm>
          </p:grpSpPr>
          <p:sp>
            <p:nvSpPr>
              <p:cNvPr id="4189" name="箭头: 右 4188">
                <a:extLst>
                  <a:ext uri="{FF2B5EF4-FFF2-40B4-BE49-F238E27FC236}">
                    <a16:creationId xmlns:a16="http://schemas.microsoft.com/office/drawing/2014/main" id="{6D344020-2C63-75B4-8F17-2685D4062062}"/>
                  </a:ext>
                </a:extLst>
              </p:cNvPr>
              <p:cNvSpPr/>
              <p:nvPr/>
            </p:nvSpPr>
            <p:spPr>
              <a:xfrm>
                <a:off x="6083333" y="4924192"/>
                <a:ext cx="1184336" cy="807493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0" name="矩形 4189">
                <a:extLst>
                  <a:ext uri="{FF2B5EF4-FFF2-40B4-BE49-F238E27FC236}">
                    <a16:creationId xmlns:a16="http://schemas.microsoft.com/office/drawing/2014/main" id="{2323D271-9353-8B78-2A45-A9B0E002919C}"/>
                  </a:ext>
                </a:extLst>
              </p:cNvPr>
              <p:cNvSpPr/>
              <p:nvPr/>
            </p:nvSpPr>
            <p:spPr>
              <a:xfrm>
                <a:off x="6141110" y="5110971"/>
                <a:ext cx="1021721" cy="428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Connection </a:t>
                </a:r>
              </a:p>
              <a:p>
                <a:r>
                  <a:rPr lang="en-US" altLang="zh-CN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degradation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4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6617D6E-0F95-4191-92BE-573AAAE9D116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Physical-layer Key Generation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0CEB74-2583-9B55-BF70-5A0F1AAADF0F}"/>
              </a:ext>
            </a:extLst>
          </p:cNvPr>
          <p:cNvSpPr txBox="1">
            <a:spLocks/>
          </p:cNvSpPr>
          <p:nvPr/>
        </p:nvSpPr>
        <p:spPr>
          <a:xfrm>
            <a:off x="6096000" y="1473195"/>
            <a:ext cx="5813769" cy="1717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80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Channel reciprocity</a:t>
            </a:r>
            <a:r>
              <a:rPr lang="en-US" altLang="zh-CN" sz="1800" i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ensures 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generation of matched key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Temporal variability</a:t>
            </a:r>
            <a:r>
              <a:rPr lang="en-US" altLang="zh-CN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provides sufficient information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b="0" i="0" dirty="0">
                <a:solidFill>
                  <a:schemeClr val="bg1"/>
                </a:solidFill>
                <a:effectLst/>
                <a:highlight>
                  <a:srgbClr val="019ED5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Spatial decorrelation</a:t>
            </a:r>
            <a:r>
              <a:rPr lang="en-US" altLang="zh-CN" sz="1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prevents nearby eavesdroppers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FF56E58-540F-564C-DE72-43140F5E4208}"/>
              </a:ext>
            </a:extLst>
          </p:cNvPr>
          <p:cNvGrpSpPr/>
          <p:nvPr/>
        </p:nvGrpSpPr>
        <p:grpSpPr>
          <a:xfrm>
            <a:off x="7537663" y="3947302"/>
            <a:ext cx="1683636" cy="2003469"/>
            <a:chOff x="7538630" y="4398669"/>
            <a:chExt cx="1683636" cy="200346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D20E02F-7AA8-4408-EEB6-8FFC54C6BBA1}"/>
                </a:ext>
              </a:extLst>
            </p:cNvPr>
            <p:cNvSpPr txBox="1"/>
            <p:nvPr/>
          </p:nvSpPr>
          <p:spPr>
            <a:xfrm>
              <a:off x="7551680" y="5755807"/>
              <a:ext cx="1670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Information </a:t>
              </a:r>
            </a:p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reconciliation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02C5EE1-4468-AEFE-A4A0-95F8A4732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27" t="6994" r="6339" b="8778"/>
            <a:stretch/>
          </p:blipFill>
          <p:spPr>
            <a:xfrm>
              <a:off x="7538630" y="4398669"/>
              <a:ext cx="1683636" cy="1137886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0AB200A-34BE-D8D4-9F46-FAAB3A8FA1C1}"/>
              </a:ext>
            </a:extLst>
          </p:cNvPr>
          <p:cNvGrpSpPr/>
          <p:nvPr/>
        </p:nvGrpSpPr>
        <p:grpSpPr>
          <a:xfrm>
            <a:off x="9551538" y="3993822"/>
            <a:ext cx="1674449" cy="1958076"/>
            <a:chOff x="10070102" y="4445189"/>
            <a:chExt cx="1674449" cy="195807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6891B81-33D0-5D23-2900-60DB25B67739}"/>
                </a:ext>
              </a:extLst>
            </p:cNvPr>
            <p:cNvSpPr txBox="1"/>
            <p:nvPr/>
          </p:nvSpPr>
          <p:spPr>
            <a:xfrm>
              <a:off x="10123594" y="5756934"/>
              <a:ext cx="16209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Privacy</a:t>
              </a:r>
            </a:p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amplification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275D9B9B-BD42-E2DF-04D1-DE2649D33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11" t="5462" r="4138" b="7979"/>
            <a:stretch/>
          </p:blipFill>
          <p:spPr>
            <a:xfrm>
              <a:off x="10070102" y="4445189"/>
              <a:ext cx="1616498" cy="1093268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646234C-1B95-C871-8C6D-1E538C9C423F}"/>
              </a:ext>
            </a:extLst>
          </p:cNvPr>
          <p:cNvGrpSpPr/>
          <p:nvPr/>
        </p:nvGrpSpPr>
        <p:grpSpPr>
          <a:xfrm>
            <a:off x="383029" y="3708674"/>
            <a:ext cx="2034468" cy="2109385"/>
            <a:chOff x="708899" y="4177346"/>
            <a:chExt cx="2034468" cy="210938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3B4A0A0-2863-0D23-B6F9-42A8D542066F}"/>
                </a:ext>
              </a:extLst>
            </p:cNvPr>
            <p:cNvSpPr txBox="1"/>
            <p:nvPr/>
          </p:nvSpPr>
          <p:spPr>
            <a:xfrm>
              <a:off x="708899" y="5917399"/>
              <a:ext cx="2034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Channel probing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0896782-1AB4-71EC-313C-5E443FF51E47}"/>
                </a:ext>
              </a:extLst>
            </p:cNvPr>
            <p:cNvGrpSpPr/>
            <p:nvPr/>
          </p:nvGrpSpPr>
          <p:grpSpPr>
            <a:xfrm>
              <a:off x="713548" y="4177346"/>
              <a:ext cx="1905942" cy="1353928"/>
              <a:chOff x="697817" y="4120042"/>
              <a:chExt cx="2350350" cy="1669623"/>
            </a:xfrm>
          </p:grpSpPr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AFCB0E79-B1DD-7742-F4B2-EA380BED47C9}"/>
                  </a:ext>
                </a:extLst>
              </p:cNvPr>
              <p:cNvSpPr/>
              <p:nvPr/>
            </p:nvSpPr>
            <p:spPr>
              <a:xfrm>
                <a:off x="749601" y="4120042"/>
                <a:ext cx="499145" cy="738730"/>
              </a:xfrm>
              <a:custGeom>
                <a:avLst/>
                <a:gdLst>
                  <a:gd name="connsiteX0" fmla="*/ 466532 w 452770"/>
                  <a:gd name="connsiteY0" fmla="*/ 369650 h 738730"/>
                  <a:gd name="connsiteX1" fmla="*/ 466532 w 452770"/>
                  <a:gd name="connsiteY1" fmla="*/ 676580 h 738730"/>
                  <a:gd name="connsiteX2" fmla="*/ 452472 w 452770"/>
                  <a:gd name="connsiteY2" fmla="*/ 715185 h 738730"/>
                  <a:gd name="connsiteX3" fmla="*/ 410770 w 452770"/>
                  <a:gd name="connsiteY3" fmla="*/ 734249 h 738730"/>
                  <a:gd name="connsiteX4" fmla="*/ 402906 w 452770"/>
                  <a:gd name="connsiteY4" fmla="*/ 734249 h 738730"/>
                  <a:gd name="connsiteX5" fmla="*/ 65711 w 452770"/>
                  <a:gd name="connsiteY5" fmla="*/ 734249 h 738730"/>
                  <a:gd name="connsiteX6" fmla="*/ 10664 w 452770"/>
                  <a:gd name="connsiteY6" fmla="*/ 704223 h 738730"/>
                  <a:gd name="connsiteX7" fmla="*/ 4468 w 452770"/>
                  <a:gd name="connsiteY7" fmla="*/ 676580 h 738730"/>
                  <a:gd name="connsiteX8" fmla="*/ 4468 w 452770"/>
                  <a:gd name="connsiteY8" fmla="*/ 453770 h 738730"/>
                  <a:gd name="connsiteX9" fmla="*/ 4468 w 452770"/>
                  <a:gd name="connsiteY9" fmla="*/ 62481 h 738730"/>
                  <a:gd name="connsiteX10" fmla="*/ 18051 w 452770"/>
                  <a:gd name="connsiteY10" fmla="*/ 24115 h 738730"/>
                  <a:gd name="connsiteX11" fmla="*/ 62613 w 452770"/>
                  <a:gd name="connsiteY11" fmla="*/ 4574 h 738730"/>
                  <a:gd name="connsiteX12" fmla="*/ 105984 w 452770"/>
                  <a:gd name="connsiteY12" fmla="*/ 4574 h 738730"/>
                  <a:gd name="connsiteX13" fmla="*/ 405050 w 452770"/>
                  <a:gd name="connsiteY13" fmla="*/ 4574 h 738730"/>
                  <a:gd name="connsiteX14" fmla="*/ 460574 w 452770"/>
                  <a:gd name="connsiteY14" fmla="*/ 34838 h 738730"/>
                  <a:gd name="connsiteX15" fmla="*/ 466532 w 452770"/>
                  <a:gd name="connsiteY15" fmla="*/ 62481 h 738730"/>
                  <a:gd name="connsiteX16" fmla="*/ 466532 w 452770"/>
                  <a:gd name="connsiteY16" fmla="*/ 369650 h 738730"/>
                  <a:gd name="connsiteX17" fmla="*/ 442702 w 452770"/>
                  <a:gd name="connsiteY17" fmla="*/ 605805 h 738730"/>
                  <a:gd name="connsiteX18" fmla="*/ 435553 w 452770"/>
                  <a:gd name="connsiteY18" fmla="*/ 605805 h 738730"/>
                  <a:gd name="connsiteX19" fmla="*/ 116231 w 452770"/>
                  <a:gd name="connsiteY19" fmla="*/ 605805 h 738730"/>
                  <a:gd name="connsiteX20" fmla="*/ 109558 w 452770"/>
                  <a:gd name="connsiteY20" fmla="*/ 605567 h 738730"/>
                  <a:gd name="connsiteX21" fmla="*/ 99073 w 452770"/>
                  <a:gd name="connsiteY21" fmla="*/ 595082 h 738730"/>
                  <a:gd name="connsiteX22" fmla="*/ 109558 w 452770"/>
                  <a:gd name="connsiteY22" fmla="*/ 584597 h 738730"/>
                  <a:gd name="connsiteX23" fmla="*/ 116946 w 452770"/>
                  <a:gd name="connsiteY23" fmla="*/ 584358 h 738730"/>
                  <a:gd name="connsiteX24" fmla="*/ 436983 w 452770"/>
                  <a:gd name="connsiteY24" fmla="*/ 584358 h 738730"/>
                  <a:gd name="connsiteX25" fmla="*/ 443655 w 452770"/>
                  <a:gd name="connsiteY25" fmla="*/ 578639 h 738730"/>
                  <a:gd name="connsiteX26" fmla="*/ 443655 w 452770"/>
                  <a:gd name="connsiteY26" fmla="*/ 116575 h 738730"/>
                  <a:gd name="connsiteX27" fmla="*/ 437936 w 452770"/>
                  <a:gd name="connsiteY27" fmla="*/ 111094 h 738730"/>
                  <a:gd name="connsiteX28" fmla="*/ 34494 w 452770"/>
                  <a:gd name="connsiteY28" fmla="*/ 111094 h 738730"/>
                  <a:gd name="connsiteX29" fmla="*/ 28536 w 452770"/>
                  <a:gd name="connsiteY29" fmla="*/ 116337 h 738730"/>
                  <a:gd name="connsiteX30" fmla="*/ 28536 w 452770"/>
                  <a:gd name="connsiteY30" fmla="*/ 578877 h 738730"/>
                  <a:gd name="connsiteX31" fmla="*/ 34494 w 452770"/>
                  <a:gd name="connsiteY31" fmla="*/ 584120 h 738730"/>
                  <a:gd name="connsiteX32" fmla="*/ 63090 w 452770"/>
                  <a:gd name="connsiteY32" fmla="*/ 584120 h 738730"/>
                  <a:gd name="connsiteX33" fmla="*/ 74767 w 452770"/>
                  <a:gd name="connsiteY33" fmla="*/ 597941 h 738730"/>
                  <a:gd name="connsiteX34" fmla="*/ 62137 w 452770"/>
                  <a:gd name="connsiteY34" fmla="*/ 605329 h 738730"/>
                  <a:gd name="connsiteX35" fmla="*/ 29251 w 452770"/>
                  <a:gd name="connsiteY35" fmla="*/ 605329 h 738730"/>
                  <a:gd name="connsiteX36" fmla="*/ 28536 w 452770"/>
                  <a:gd name="connsiteY36" fmla="*/ 608427 h 738730"/>
                  <a:gd name="connsiteX37" fmla="*/ 28775 w 452770"/>
                  <a:gd name="connsiteY37" fmla="*/ 679678 h 738730"/>
                  <a:gd name="connsiteX38" fmla="*/ 65711 w 452770"/>
                  <a:gd name="connsiteY38" fmla="*/ 712087 h 738730"/>
                  <a:gd name="connsiteX39" fmla="*/ 406480 w 452770"/>
                  <a:gd name="connsiteY39" fmla="*/ 712087 h 738730"/>
                  <a:gd name="connsiteX40" fmla="*/ 423638 w 452770"/>
                  <a:gd name="connsiteY40" fmla="*/ 708751 h 738730"/>
                  <a:gd name="connsiteX41" fmla="*/ 443655 w 452770"/>
                  <a:gd name="connsiteY41" fmla="*/ 677533 h 738730"/>
                  <a:gd name="connsiteX42" fmla="*/ 443655 w 452770"/>
                  <a:gd name="connsiteY42" fmla="*/ 611048 h 738730"/>
                  <a:gd name="connsiteX43" fmla="*/ 442702 w 452770"/>
                  <a:gd name="connsiteY43" fmla="*/ 605805 h 738730"/>
                  <a:gd name="connsiteX44" fmla="*/ 235381 w 452770"/>
                  <a:gd name="connsiteY44" fmla="*/ 89885 h 738730"/>
                  <a:gd name="connsiteX45" fmla="*/ 340233 w 452770"/>
                  <a:gd name="connsiteY45" fmla="*/ 89885 h 738730"/>
                  <a:gd name="connsiteX46" fmla="*/ 437936 w 452770"/>
                  <a:gd name="connsiteY46" fmla="*/ 89885 h 738730"/>
                  <a:gd name="connsiteX47" fmla="*/ 443178 w 452770"/>
                  <a:gd name="connsiteY47" fmla="*/ 85119 h 738730"/>
                  <a:gd name="connsiteX48" fmla="*/ 442940 w 452770"/>
                  <a:gd name="connsiteY48" fmla="*/ 65579 h 738730"/>
                  <a:gd name="connsiteX49" fmla="*/ 441272 w 452770"/>
                  <a:gd name="connsiteY49" fmla="*/ 49136 h 738730"/>
                  <a:gd name="connsiteX50" fmla="*/ 404097 w 452770"/>
                  <a:gd name="connsiteY50" fmla="*/ 25783 h 738730"/>
                  <a:gd name="connsiteX51" fmla="*/ 66903 w 452770"/>
                  <a:gd name="connsiteY51" fmla="*/ 25783 h 738730"/>
                  <a:gd name="connsiteX52" fmla="*/ 60230 w 452770"/>
                  <a:gd name="connsiteY52" fmla="*/ 26021 h 738730"/>
                  <a:gd name="connsiteX53" fmla="*/ 28775 w 452770"/>
                  <a:gd name="connsiteY53" fmla="*/ 54617 h 738730"/>
                  <a:gd name="connsiteX54" fmla="*/ 28060 w 452770"/>
                  <a:gd name="connsiteY54" fmla="*/ 83451 h 738730"/>
                  <a:gd name="connsiteX55" fmla="*/ 34732 w 452770"/>
                  <a:gd name="connsiteY55" fmla="*/ 89647 h 738730"/>
                  <a:gd name="connsiteX56" fmla="*/ 235381 w 452770"/>
                  <a:gd name="connsiteY56" fmla="*/ 89885 h 73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52770" h="738730">
                    <a:moveTo>
                      <a:pt x="466532" y="369650"/>
                    </a:moveTo>
                    <a:cubicBezTo>
                      <a:pt x="466532" y="471881"/>
                      <a:pt x="466532" y="574111"/>
                      <a:pt x="466532" y="676580"/>
                    </a:cubicBezTo>
                    <a:cubicBezTo>
                      <a:pt x="466532" y="690878"/>
                      <a:pt x="462957" y="704223"/>
                      <a:pt x="452472" y="715185"/>
                    </a:cubicBezTo>
                    <a:cubicBezTo>
                      <a:pt x="441510" y="726862"/>
                      <a:pt x="427451" y="733057"/>
                      <a:pt x="410770" y="734249"/>
                    </a:cubicBezTo>
                    <a:cubicBezTo>
                      <a:pt x="408148" y="734487"/>
                      <a:pt x="405527" y="734249"/>
                      <a:pt x="402906" y="734249"/>
                    </a:cubicBezTo>
                    <a:cubicBezTo>
                      <a:pt x="290428" y="734249"/>
                      <a:pt x="178189" y="734249"/>
                      <a:pt x="65711" y="734249"/>
                    </a:cubicBezTo>
                    <a:cubicBezTo>
                      <a:pt x="40928" y="734249"/>
                      <a:pt x="22341" y="724240"/>
                      <a:pt x="10664" y="704223"/>
                    </a:cubicBezTo>
                    <a:cubicBezTo>
                      <a:pt x="5660" y="695644"/>
                      <a:pt x="4468" y="686112"/>
                      <a:pt x="4468" y="676580"/>
                    </a:cubicBezTo>
                    <a:cubicBezTo>
                      <a:pt x="4468" y="602231"/>
                      <a:pt x="4468" y="528119"/>
                      <a:pt x="4468" y="453770"/>
                    </a:cubicBezTo>
                    <a:cubicBezTo>
                      <a:pt x="4468" y="323419"/>
                      <a:pt x="4468" y="192831"/>
                      <a:pt x="4468" y="62481"/>
                    </a:cubicBezTo>
                    <a:cubicBezTo>
                      <a:pt x="4468" y="48183"/>
                      <a:pt x="7804" y="35315"/>
                      <a:pt x="18051" y="24115"/>
                    </a:cubicBezTo>
                    <a:cubicBezTo>
                      <a:pt x="29728" y="11485"/>
                      <a:pt x="44503" y="5051"/>
                      <a:pt x="62613" y="4574"/>
                    </a:cubicBezTo>
                    <a:cubicBezTo>
                      <a:pt x="77150" y="4336"/>
                      <a:pt x="91448" y="4574"/>
                      <a:pt x="105984" y="4574"/>
                    </a:cubicBezTo>
                    <a:cubicBezTo>
                      <a:pt x="205593" y="4574"/>
                      <a:pt x="305441" y="4574"/>
                      <a:pt x="405050" y="4574"/>
                    </a:cubicBezTo>
                    <a:cubicBezTo>
                      <a:pt x="430072" y="4574"/>
                      <a:pt x="448659" y="14583"/>
                      <a:pt x="460574" y="34838"/>
                    </a:cubicBezTo>
                    <a:cubicBezTo>
                      <a:pt x="465579" y="43417"/>
                      <a:pt x="466532" y="52949"/>
                      <a:pt x="466532" y="62481"/>
                    </a:cubicBezTo>
                    <a:cubicBezTo>
                      <a:pt x="466532" y="164712"/>
                      <a:pt x="466532" y="267181"/>
                      <a:pt x="466532" y="369650"/>
                    </a:cubicBezTo>
                    <a:close/>
                    <a:moveTo>
                      <a:pt x="442702" y="605805"/>
                    </a:moveTo>
                    <a:cubicBezTo>
                      <a:pt x="440081" y="605805"/>
                      <a:pt x="437698" y="605805"/>
                      <a:pt x="435553" y="605805"/>
                    </a:cubicBezTo>
                    <a:cubicBezTo>
                      <a:pt x="329033" y="605805"/>
                      <a:pt x="222513" y="605805"/>
                      <a:pt x="116231" y="605805"/>
                    </a:cubicBezTo>
                    <a:cubicBezTo>
                      <a:pt x="114086" y="605805"/>
                      <a:pt x="111703" y="605805"/>
                      <a:pt x="109558" y="605567"/>
                    </a:cubicBezTo>
                    <a:cubicBezTo>
                      <a:pt x="103363" y="604852"/>
                      <a:pt x="99073" y="600324"/>
                      <a:pt x="99073" y="595082"/>
                    </a:cubicBezTo>
                    <a:cubicBezTo>
                      <a:pt x="99073" y="589601"/>
                      <a:pt x="103363" y="585311"/>
                      <a:pt x="109558" y="584597"/>
                    </a:cubicBezTo>
                    <a:cubicBezTo>
                      <a:pt x="111941" y="584358"/>
                      <a:pt x="114324" y="584358"/>
                      <a:pt x="116946" y="584358"/>
                    </a:cubicBezTo>
                    <a:cubicBezTo>
                      <a:pt x="223704" y="584358"/>
                      <a:pt x="330224" y="584358"/>
                      <a:pt x="436983" y="584358"/>
                    </a:cubicBezTo>
                    <a:cubicBezTo>
                      <a:pt x="441749" y="584358"/>
                      <a:pt x="443655" y="583405"/>
                      <a:pt x="443655" y="578639"/>
                    </a:cubicBezTo>
                    <a:cubicBezTo>
                      <a:pt x="443417" y="424697"/>
                      <a:pt x="443417" y="270517"/>
                      <a:pt x="443655" y="116575"/>
                    </a:cubicBezTo>
                    <a:cubicBezTo>
                      <a:pt x="443655" y="112524"/>
                      <a:pt x="442702" y="111094"/>
                      <a:pt x="437936" y="111094"/>
                    </a:cubicBezTo>
                    <a:cubicBezTo>
                      <a:pt x="303535" y="111094"/>
                      <a:pt x="168895" y="111094"/>
                      <a:pt x="34494" y="111094"/>
                    </a:cubicBezTo>
                    <a:cubicBezTo>
                      <a:pt x="29966" y="111094"/>
                      <a:pt x="28536" y="112286"/>
                      <a:pt x="28536" y="116337"/>
                    </a:cubicBezTo>
                    <a:cubicBezTo>
                      <a:pt x="28536" y="270517"/>
                      <a:pt x="28536" y="424697"/>
                      <a:pt x="28536" y="578877"/>
                    </a:cubicBezTo>
                    <a:cubicBezTo>
                      <a:pt x="28536" y="583167"/>
                      <a:pt x="29966" y="584358"/>
                      <a:pt x="34494" y="584120"/>
                    </a:cubicBezTo>
                    <a:cubicBezTo>
                      <a:pt x="44026" y="583881"/>
                      <a:pt x="53558" y="583881"/>
                      <a:pt x="63090" y="584120"/>
                    </a:cubicBezTo>
                    <a:cubicBezTo>
                      <a:pt x="71907" y="584358"/>
                      <a:pt x="77150" y="590792"/>
                      <a:pt x="74767" y="597941"/>
                    </a:cubicBezTo>
                    <a:cubicBezTo>
                      <a:pt x="73337" y="602707"/>
                      <a:pt x="68809" y="605329"/>
                      <a:pt x="62137" y="605329"/>
                    </a:cubicBezTo>
                    <a:cubicBezTo>
                      <a:pt x="51175" y="605329"/>
                      <a:pt x="40213" y="605329"/>
                      <a:pt x="29251" y="605329"/>
                    </a:cubicBezTo>
                    <a:cubicBezTo>
                      <a:pt x="29013" y="606758"/>
                      <a:pt x="28536" y="607473"/>
                      <a:pt x="28536" y="608427"/>
                    </a:cubicBezTo>
                    <a:cubicBezTo>
                      <a:pt x="28536" y="632257"/>
                      <a:pt x="28060" y="655848"/>
                      <a:pt x="28775" y="679678"/>
                    </a:cubicBezTo>
                    <a:cubicBezTo>
                      <a:pt x="29251" y="699457"/>
                      <a:pt x="44026" y="712087"/>
                      <a:pt x="65711" y="712087"/>
                    </a:cubicBezTo>
                    <a:cubicBezTo>
                      <a:pt x="179380" y="712087"/>
                      <a:pt x="292811" y="712087"/>
                      <a:pt x="406480" y="712087"/>
                    </a:cubicBezTo>
                    <a:cubicBezTo>
                      <a:pt x="412200" y="712087"/>
                      <a:pt x="418395" y="710895"/>
                      <a:pt x="423638" y="708751"/>
                    </a:cubicBezTo>
                    <a:cubicBezTo>
                      <a:pt x="437936" y="702555"/>
                      <a:pt x="443655" y="691355"/>
                      <a:pt x="443655" y="677533"/>
                    </a:cubicBezTo>
                    <a:cubicBezTo>
                      <a:pt x="443655" y="655372"/>
                      <a:pt x="443655" y="633210"/>
                      <a:pt x="443655" y="611048"/>
                    </a:cubicBezTo>
                    <a:cubicBezTo>
                      <a:pt x="443178" y="609856"/>
                      <a:pt x="442940" y="607950"/>
                      <a:pt x="442702" y="605805"/>
                    </a:cubicBezTo>
                    <a:close/>
                    <a:moveTo>
                      <a:pt x="235381" y="89885"/>
                    </a:moveTo>
                    <a:cubicBezTo>
                      <a:pt x="270411" y="89885"/>
                      <a:pt x="305441" y="89885"/>
                      <a:pt x="340233" y="89885"/>
                    </a:cubicBezTo>
                    <a:cubicBezTo>
                      <a:pt x="372880" y="89885"/>
                      <a:pt x="405289" y="89885"/>
                      <a:pt x="437936" y="89885"/>
                    </a:cubicBezTo>
                    <a:cubicBezTo>
                      <a:pt x="441987" y="89885"/>
                      <a:pt x="443417" y="88694"/>
                      <a:pt x="443178" y="85119"/>
                    </a:cubicBezTo>
                    <a:cubicBezTo>
                      <a:pt x="442940" y="78685"/>
                      <a:pt x="443178" y="72251"/>
                      <a:pt x="442940" y="65579"/>
                    </a:cubicBezTo>
                    <a:cubicBezTo>
                      <a:pt x="442702" y="60098"/>
                      <a:pt x="442940" y="54379"/>
                      <a:pt x="441272" y="49136"/>
                    </a:cubicBezTo>
                    <a:cubicBezTo>
                      <a:pt x="436744" y="33885"/>
                      <a:pt x="423161" y="25783"/>
                      <a:pt x="404097" y="25783"/>
                    </a:cubicBezTo>
                    <a:cubicBezTo>
                      <a:pt x="291620" y="25783"/>
                      <a:pt x="179380" y="25783"/>
                      <a:pt x="66903" y="25783"/>
                    </a:cubicBezTo>
                    <a:cubicBezTo>
                      <a:pt x="64758" y="25783"/>
                      <a:pt x="62375" y="25783"/>
                      <a:pt x="60230" y="26021"/>
                    </a:cubicBezTo>
                    <a:cubicBezTo>
                      <a:pt x="43073" y="27689"/>
                      <a:pt x="30204" y="38889"/>
                      <a:pt x="28775" y="54617"/>
                    </a:cubicBezTo>
                    <a:cubicBezTo>
                      <a:pt x="27822" y="64149"/>
                      <a:pt x="28298" y="73919"/>
                      <a:pt x="28060" y="83451"/>
                    </a:cubicBezTo>
                    <a:cubicBezTo>
                      <a:pt x="28060" y="89647"/>
                      <a:pt x="28060" y="89647"/>
                      <a:pt x="34732" y="89647"/>
                    </a:cubicBezTo>
                    <a:cubicBezTo>
                      <a:pt x="101695" y="89885"/>
                      <a:pt x="168419" y="89885"/>
                      <a:pt x="235381" y="898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8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B9E26A17-FBC8-3B42-576F-5C50363D538D}"/>
                  </a:ext>
                </a:extLst>
              </p:cNvPr>
              <p:cNvSpPr/>
              <p:nvPr/>
            </p:nvSpPr>
            <p:spPr>
              <a:xfrm>
                <a:off x="2443441" y="5050935"/>
                <a:ext cx="499145" cy="738730"/>
              </a:xfrm>
              <a:custGeom>
                <a:avLst/>
                <a:gdLst>
                  <a:gd name="connsiteX0" fmla="*/ 466532 w 452770"/>
                  <a:gd name="connsiteY0" fmla="*/ 369650 h 738730"/>
                  <a:gd name="connsiteX1" fmla="*/ 466532 w 452770"/>
                  <a:gd name="connsiteY1" fmla="*/ 676580 h 738730"/>
                  <a:gd name="connsiteX2" fmla="*/ 452472 w 452770"/>
                  <a:gd name="connsiteY2" fmla="*/ 715185 h 738730"/>
                  <a:gd name="connsiteX3" fmla="*/ 410770 w 452770"/>
                  <a:gd name="connsiteY3" fmla="*/ 734249 h 738730"/>
                  <a:gd name="connsiteX4" fmla="*/ 402906 w 452770"/>
                  <a:gd name="connsiteY4" fmla="*/ 734249 h 738730"/>
                  <a:gd name="connsiteX5" fmla="*/ 65711 w 452770"/>
                  <a:gd name="connsiteY5" fmla="*/ 734249 h 738730"/>
                  <a:gd name="connsiteX6" fmla="*/ 10664 w 452770"/>
                  <a:gd name="connsiteY6" fmla="*/ 704223 h 738730"/>
                  <a:gd name="connsiteX7" fmla="*/ 4468 w 452770"/>
                  <a:gd name="connsiteY7" fmla="*/ 676580 h 738730"/>
                  <a:gd name="connsiteX8" fmla="*/ 4468 w 452770"/>
                  <a:gd name="connsiteY8" fmla="*/ 453770 h 738730"/>
                  <a:gd name="connsiteX9" fmla="*/ 4468 w 452770"/>
                  <a:gd name="connsiteY9" fmla="*/ 62481 h 738730"/>
                  <a:gd name="connsiteX10" fmla="*/ 18051 w 452770"/>
                  <a:gd name="connsiteY10" fmla="*/ 24115 h 738730"/>
                  <a:gd name="connsiteX11" fmla="*/ 62613 w 452770"/>
                  <a:gd name="connsiteY11" fmla="*/ 4574 h 738730"/>
                  <a:gd name="connsiteX12" fmla="*/ 105984 w 452770"/>
                  <a:gd name="connsiteY12" fmla="*/ 4574 h 738730"/>
                  <a:gd name="connsiteX13" fmla="*/ 405050 w 452770"/>
                  <a:gd name="connsiteY13" fmla="*/ 4574 h 738730"/>
                  <a:gd name="connsiteX14" fmla="*/ 460574 w 452770"/>
                  <a:gd name="connsiteY14" fmla="*/ 34838 h 738730"/>
                  <a:gd name="connsiteX15" fmla="*/ 466532 w 452770"/>
                  <a:gd name="connsiteY15" fmla="*/ 62481 h 738730"/>
                  <a:gd name="connsiteX16" fmla="*/ 466532 w 452770"/>
                  <a:gd name="connsiteY16" fmla="*/ 369650 h 738730"/>
                  <a:gd name="connsiteX17" fmla="*/ 442702 w 452770"/>
                  <a:gd name="connsiteY17" fmla="*/ 605805 h 738730"/>
                  <a:gd name="connsiteX18" fmla="*/ 435553 w 452770"/>
                  <a:gd name="connsiteY18" fmla="*/ 605805 h 738730"/>
                  <a:gd name="connsiteX19" fmla="*/ 116231 w 452770"/>
                  <a:gd name="connsiteY19" fmla="*/ 605805 h 738730"/>
                  <a:gd name="connsiteX20" fmla="*/ 109558 w 452770"/>
                  <a:gd name="connsiteY20" fmla="*/ 605567 h 738730"/>
                  <a:gd name="connsiteX21" fmla="*/ 99073 w 452770"/>
                  <a:gd name="connsiteY21" fmla="*/ 595082 h 738730"/>
                  <a:gd name="connsiteX22" fmla="*/ 109558 w 452770"/>
                  <a:gd name="connsiteY22" fmla="*/ 584597 h 738730"/>
                  <a:gd name="connsiteX23" fmla="*/ 116946 w 452770"/>
                  <a:gd name="connsiteY23" fmla="*/ 584358 h 738730"/>
                  <a:gd name="connsiteX24" fmla="*/ 436983 w 452770"/>
                  <a:gd name="connsiteY24" fmla="*/ 584358 h 738730"/>
                  <a:gd name="connsiteX25" fmla="*/ 443655 w 452770"/>
                  <a:gd name="connsiteY25" fmla="*/ 578639 h 738730"/>
                  <a:gd name="connsiteX26" fmla="*/ 443655 w 452770"/>
                  <a:gd name="connsiteY26" fmla="*/ 116575 h 738730"/>
                  <a:gd name="connsiteX27" fmla="*/ 437936 w 452770"/>
                  <a:gd name="connsiteY27" fmla="*/ 111094 h 738730"/>
                  <a:gd name="connsiteX28" fmla="*/ 34494 w 452770"/>
                  <a:gd name="connsiteY28" fmla="*/ 111094 h 738730"/>
                  <a:gd name="connsiteX29" fmla="*/ 28536 w 452770"/>
                  <a:gd name="connsiteY29" fmla="*/ 116337 h 738730"/>
                  <a:gd name="connsiteX30" fmla="*/ 28536 w 452770"/>
                  <a:gd name="connsiteY30" fmla="*/ 578877 h 738730"/>
                  <a:gd name="connsiteX31" fmla="*/ 34494 w 452770"/>
                  <a:gd name="connsiteY31" fmla="*/ 584120 h 738730"/>
                  <a:gd name="connsiteX32" fmla="*/ 63090 w 452770"/>
                  <a:gd name="connsiteY32" fmla="*/ 584120 h 738730"/>
                  <a:gd name="connsiteX33" fmla="*/ 74767 w 452770"/>
                  <a:gd name="connsiteY33" fmla="*/ 597941 h 738730"/>
                  <a:gd name="connsiteX34" fmla="*/ 62137 w 452770"/>
                  <a:gd name="connsiteY34" fmla="*/ 605329 h 738730"/>
                  <a:gd name="connsiteX35" fmla="*/ 29251 w 452770"/>
                  <a:gd name="connsiteY35" fmla="*/ 605329 h 738730"/>
                  <a:gd name="connsiteX36" fmla="*/ 28536 w 452770"/>
                  <a:gd name="connsiteY36" fmla="*/ 608427 h 738730"/>
                  <a:gd name="connsiteX37" fmla="*/ 28775 w 452770"/>
                  <a:gd name="connsiteY37" fmla="*/ 679678 h 738730"/>
                  <a:gd name="connsiteX38" fmla="*/ 65711 w 452770"/>
                  <a:gd name="connsiteY38" fmla="*/ 712087 h 738730"/>
                  <a:gd name="connsiteX39" fmla="*/ 406480 w 452770"/>
                  <a:gd name="connsiteY39" fmla="*/ 712087 h 738730"/>
                  <a:gd name="connsiteX40" fmla="*/ 423638 w 452770"/>
                  <a:gd name="connsiteY40" fmla="*/ 708751 h 738730"/>
                  <a:gd name="connsiteX41" fmla="*/ 443655 w 452770"/>
                  <a:gd name="connsiteY41" fmla="*/ 677533 h 738730"/>
                  <a:gd name="connsiteX42" fmla="*/ 443655 w 452770"/>
                  <a:gd name="connsiteY42" fmla="*/ 611048 h 738730"/>
                  <a:gd name="connsiteX43" fmla="*/ 442702 w 452770"/>
                  <a:gd name="connsiteY43" fmla="*/ 605805 h 738730"/>
                  <a:gd name="connsiteX44" fmla="*/ 235381 w 452770"/>
                  <a:gd name="connsiteY44" fmla="*/ 89885 h 738730"/>
                  <a:gd name="connsiteX45" fmla="*/ 340233 w 452770"/>
                  <a:gd name="connsiteY45" fmla="*/ 89885 h 738730"/>
                  <a:gd name="connsiteX46" fmla="*/ 437936 w 452770"/>
                  <a:gd name="connsiteY46" fmla="*/ 89885 h 738730"/>
                  <a:gd name="connsiteX47" fmla="*/ 443178 w 452770"/>
                  <a:gd name="connsiteY47" fmla="*/ 85119 h 738730"/>
                  <a:gd name="connsiteX48" fmla="*/ 442940 w 452770"/>
                  <a:gd name="connsiteY48" fmla="*/ 65579 h 738730"/>
                  <a:gd name="connsiteX49" fmla="*/ 441272 w 452770"/>
                  <a:gd name="connsiteY49" fmla="*/ 49136 h 738730"/>
                  <a:gd name="connsiteX50" fmla="*/ 404097 w 452770"/>
                  <a:gd name="connsiteY50" fmla="*/ 25783 h 738730"/>
                  <a:gd name="connsiteX51" fmla="*/ 66903 w 452770"/>
                  <a:gd name="connsiteY51" fmla="*/ 25783 h 738730"/>
                  <a:gd name="connsiteX52" fmla="*/ 60230 w 452770"/>
                  <a:gd name="connsiteY52" fmla="*/ 26021 h 738730"/>
                  <a:gd name="connsiteX53" fmla="*/ 28775 w 452770"/>
                  <a:gd name="connsiteY53" fmla="*/ 54617 h 738730"/>
                  <a:gd name="connsiteX54" fmla="*/ 28060 w 452770"/>
                  <a:gd name="connsiteY54" fmla="*/ 83451 h 738730"/>
                  <a:gd name="connsiteX55" fmla="*/ 34732 w 452770"/>
                  <a:gd name="connsiteY55" fmla="*/ 89647 h 738730"/>
                  <a:gd name="connsiteX56" fmla="*/ 235381 w 452770"/>
                  <a:gd name="connsiteY56" fmla="*/ 89885 h 73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52770" h="738730">
                    <a:moveTo>
                      <a:pt x="466532" y="369650"/>
                    </a:moveTo>
                    <a:cubicBezTo>
                      <a:pt x="466532" y="471881"/>
                      <a:pt x="466532" y="574111"/>
                      <a:pt x="466532" y="676580"/>
                    </a:cubicBezTo>
                    <a:cubicBezTo>
                      <a:pt x="466532" y="690878"/>
                      <a:pt x="462957" y="704223"/>
                      <a:pt x="452472" y="715185"/>
                    </a:cubicBezTo>
                    <a:cubicBezTo>
                      <a:pt x="441510" y="726862"/>
                      <a:pt x="427451" y="733057"/>
                      <a:pt x="410770" y="734249"/>
                    </a:cubicBezTo>
                    <a:cubicBezTo>
                      <a:pt x="408148" y="734487"/>
                      <a:pt x="405527" y="734249"/>
                      <a:pt x="402906" y="734249"/>
                    </a:cubicBezTo>
                    <a:cubicBezTo>
                      <a:pt x="290428" y="734249"/>
                      <a:pt x="178189" y="734249"/>
                      <a:pt x="65711" y="734249"/>
                    </a:cubicBezTo>
                    <a:cubicBezTo>
                      <a:pt x="40928" y="734249"/>
                      <a:pt x="22341" y="724240"/>
                      <a:pt x="10664" y="704223"/>
                    </a:cubicBezTo>
                    <a:cubicBezTo>
                      <a:pt x="5660" y="695644"/>
                      <a:pt x="4468" y="686112"/>
                      <a:pt x="4468" y="676580"/>
                    </a:cubicBezTo>
                    <a:cubicBezTo>
                      <a:pt x="4468" y="602231"/>
                      <a:pt x="4468" y="528119"/>
                      <a:pt x="4468" y="453770"/>
                    </a:cubicBezTo>
                    <a:cubicBezTo>
                      <a:pt x="4468" y="323419"/>
                      <a:pt x="4468" y="192831"/>
                      <a:pt x="4468" y="62481"/>
                    </a:cubicBezTo>
                    <a:cubicBezTo>
                      <a:pt x="4468" y="48183"/>
                      <a:pt x="7804" y="35315"/>
                      <a:pt x="18051" y="24115"/>
                    </a:cubicBezTo>
                    <a:cubicBezTo>
                      <a:pt x="29728" y="11485"/>
                      <a:pt x="44503" y="5051"/>
                      <a:pt x="62613" y="4574"/>
                    </a:cubicBezTo>
                    <a:cubicBezTo>
                      <a:pt x="77150" y="4336"/>
                      <a:pt x="91448" y="4574"/>
                      <a:pt x="105984" y="4574"/>
                    </a:cubicBezTo>
                    <a:cubicBezTo>
                      <a:pt x="205593" y="4574"/>
                      <a:pt x="305441" y="4574"/>
                      <a:pt x="405050" y="4574"/>
                    </a:cubicBezTo>
                    <a:cubicBezTo>
                      <a:pt x="430072" y="4574"/>
                      <a:pt x="448659" y="14583"/>
                      <a:pt x="460574" y="34838"/>
                    </a:cubicBezTo>
                    <a:cubicBezTo>
                      <a:pt x="465579" y="43417"/>
                      <a:pt x="466532" y="52949"/>
                      <a:pt x="466532" y="62481"/>
                    </a:cubicBezTo>
                    <a:cubicBezTo>
                      <a:pt x="466532" y="164712"/>
                      <a:pt x="466532" y="267181"/>
                      <a:pt x="466532" y="369650"/>
                    </a:cubicBezTo>
                    <a:close/>
                    <a:moveTo>
                      <a:pt x="442702" y="605805"/>
                    </a:moveTo>
                    <a:cubicBezTo>
                      <a:pt x="440081" y="605805"/>
                      <a:pt x="437698" y="605805"/>
                      <a:pt x="435553" y="605805"/>
                    </a:cubicBezTo>
                    <a:cubicBezTo>
                      <a:pt x="329033" y="605805"/>
                      <a:pt x="222513" y="605805"/>
                      <a:pt x="116231" y="605805"/>
                    </a:cubicBezTo>
                    <a:cubicBezTo>
                      <a:pt x="114086" y="605805"/>
                      <a:pt x="111703" y="605805"/>
                      <a:pt x="109558" y="605567"/>
                    </a:cubicBezTo>
                    <a:cubicBezTo>
                      <a:pt x="103363" y="604852"/>
                      <a:pt x="99073" y="600324"/>
                      <a:pt x="99073" y="595082"/>
                    </a:cubicBezTo>
                    <a:cubicBezTo>
                      <a:pt x="99073" y="589601"/>
                      <a:pt x="103363" y="585311"/>
                      <a:pt x="109558" y="584597"/>
                    </a:cubicBezTo>
                    <a:cubicBezTo>
                      <a:pt x="111941" y="584358"/>
                      <a:pt x="114324" y="584358"/>
                      <a:pt x="116946" y="584358"/>
                    </a:cubicBezTo>
                    <a:cubicBezTo>
                      <a:pt x="223704" y="584358"/>
                      <a:pt x="330224" y="584358"/>
                      <a:pt x="436983" y="584358"/>
                    </a:cubicBezTo>
                    <a:cubicBezTo>
                      <a:pt x="441749" y="584358"/>
                      <a:pt x="443655" y="583405"/>
                      <a:pt x="443655" y="578639"/>
                    </a:cubicBezTo>
                    <a:cubicBezTo>
                      <a:pt x="443417" y="424697"/>
                      <a:pt x="443417" y="270517"/>
                      <a:pt x="443655" y="116575"/>
                    </a:cubicBezTo>
                    <a:cubicBezTo>
                      <a:pt x="443655" y="112524"/>
                      <a:pt x="442702" y="111094"/>
                      <a:pt x="437936" y="111094"/>
                    </a:cubicBezTo>
                    <a:cubicBezTo>
                      <a:pt x="303535" y="111094"/>
                      <a:pt x="168895" y="111094"/>
                      <a:pt x="34494" y="111094"/>
                    </a:cubicBezTo>
                    <a:cubicBezTo>
                      <a:pt x="29966" y="111094"/>
                      <a:pt x="28536" y="112286"/>
                      <a:pt x="28536" y="116337"/>
                    </a:cubicBezTo>
                    <a:cubicBezTo>
                      <a:pt x="28536" y="270517"/>
                      <a:pt x="28536" y="424697"/>
                      <a:pt x="28536" y="578877"/>
                    </a:cubicBezTo>
                    <a:cubicBezTo>
                      <a:pt x="28536" y="583167"/>
                      <a:pt x="29966" y="584358"/>
                      <a:pt x="34494" y="584120"/>
                    </a:cubicBezTo>
                    <a:cubicBezTo>
                      <a:pt x="44026" y="583881"/>
                      <a:pt x="53558" y="583881"/>
                      <a:pt x="63090" y="584120"/>
                    </a:cubicBezTo>
                    <a:cubicBezTo>
                      <a:pt x="71907" y="584358"/>
                      <a:pt x="77150" y="590792"/>
                      <a:pt x="74767" y="597941"/>
                    </a:cubicBezTo>
                    <a:cubicBezTo>
                      <a:pt x="73337" y="602707"/>
                      <a:pt x="68809" y="605329"/>
                      <a:pt x="62137" y="605329"/>
                    </a:cubicBezTo>
                    <a:cubicBezTo>
                      <a:pt x="51175" y="605329"/>
                      <a:pt x="40213" y="605329"/>
                      <a:pt x="29251" y="605329"/>
                    </a:cubicBezTo>
                    <a:cubicBezTo>
                      <a:pt x="29013" y="606758"/>
                      <a:pt x="28536" y="607473"/>
                      <a:pt x="28536" y="608427"/>
                    </a:cubicBezTo>
                    <a:cubicBezTo>
                      <a:pt x="28536" y="632257"/>
                      <a:pt x="28060" y="655848"/>
                      <a:pt x="28775" y="679678"/>
                    </a:cubicBezTo>
                    <a:cubicBezTo>
                      <a:pt x="29251" y="699457"/>
                      <a:pt x="44026" y="712087"/>
                      <a:pt x="65711" y="712087"/>
                    </a:cubicBezTo>
                    <a:cubicBezTo>
                      <a:pt x="179380" y="712087"/>
                      <a:pt x="292811" y="712087"/>
                      <a:pt x="406480" y="712087"/>
                    </a:cubicBezTo>
                    <a:cubicBezTo>
                      <a:pt x="412200" y="712087"/>
                      <a:pt x="418395" y="710895"/>
                      <a:pt x="423638" y="708751"/>
                    </a:cubicBezTo>
                    <a:cubicBezTo>
                      <a:pt x="437936" y="702555"/>
                      <a:pt x="443655" y="691355"/>
                      <a:pt x="443655" y="677533"/>
                    </a:cubicBezTo>
                    <a:cubicBezTo>
                      <a:pt x="443655" y="655372"/>
                      <a:pt x="443655" y="633210"/>
                      <a:pt x="443655" y="611048"/>
                    </a:cubicBezTo>
                    <a:cubicBezTo>
                      <a:pt x="443178" y="609856"/>
                      <a:pt x="442940" y="607950"/>
                      <a:pt x="442702" y="605805"/>
                    </a:cubicBezTo>
                    <a:close/>
                    <a:moveTo>
                      <a:pt x="235381" y="89885"/>
                    </a:moveTo>
                    <a:cubicBezTo>
                      <a:pt x="270411" y="89885"/>
                      <a:pt x="305441" y="89885"/>
                      <a:pt x="340233" y="89885"/>
                    </a:cubicBezTo>
                    <a:cubicBezTo>
                      <a:pt x="372880" y="89885"/>
                      <a:pt x="405289" y="89885"/>
                      <a:pt x="437936" y="89885"/>
                    </a:cubicBezTo>
                    <a:cubicBezTo>
                      <a:pt x="441987" y="89885"/>
                      <a:pt x="443417" y="88694"/>
                      <a:pt x="443178" y="85119"/>
                    </a:cubicBezTo>
                    <a:cubicBezTo>
                      <a:pt x="442940" y="78685"/>
                      <a:pt x="443178" y="72251"/>
                      <a:pt x="442940" y="65579"/>
                    </a:cubicBezTo>
                    <a:cubicBezTo>
                      <a:pt x="442702" y="60098"/>
                      <a:pt x="442940" y="54379"/>
                      <a:pt x="441272" y="49136"/>
                    </a:cubicBezTo>
                    <a:cubicBezTo>
                      <a:pt x="436744" y="33885"/>
                      <a:pt x="423161" y="25783"/>
                      <a:pt x="404097" y="25783"/>
                    </a:cubicBezTo>
                    <a:cubicBezTo>
                      <a:pt x="291620" y="25783"/>
                      <a:pt x="179380" y="25783"/>
                      <a:pt x="66903" y="25783"/>
                    </a:cubicBezTo>
                    <a:cubicBezTo>
                      <a:pt x="64758" y="25783"/>
                      <a:pt x="62375" y="25783"/>
                      <a:pt x="60230" y="26021"/>
                    </a:cubicBezTo>
                    <a:cubicBezTo>
                      <a:pt x="43073" y="27689"/>
                      <a:pt x="30204" y="38889"/>
                      <a:pt x="28775" y="54617"/>
                    </a:cubicBezTo>
                    <a:cubicBezTo>
                      <a:pt x="27822" y="64149"/>
                      <a:pt x="28298" y="73919"/>
                      <a:pt x="28060" y="83451"/>
                    </a:cubicBezTo>
                    <a:cubicBezTo>
                      <a:pt x="28060" y="89647"/>
                      <a:pt x="28060" y="89647"/>
                      <a:pt x="34732" y="89647"/>
                    </a:cubicBezTo>
                    <a:cubicBezTo>
                      <a:pt x="101695" y="89885"/>
                      <a:pt x="168419" y="89885"/>
                      <a:pt x="235381" y="898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81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9" name="图形 18">
                <a:extLst>
                  <a:ext uri="{FF2B5EF4-FFF2-40B4-BE49-F238E27FC236}">
                    <a16:creationId xmlns:a16="http://schemas.microsoft.com/office/drawing/2014/main" id="{849C2092-2785-BD87-C3D5-34208B439B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65831" b="-5449"/>
              <a:stretch/>
            </p:blipFill>
            <p:spPr>
              <a:xfrm>
                <a:off x="697817" y="5274794"/>
                <a:ext cx="2072454" cy="262250"/>
              </a:xfrm>
              <a:prstGeom prst="rect">
                <a:avLst/>
              </a:prstGeom>
            </p:spPr>
          </p:pic>
          <p:pic>
            <p:nvPicPr>
              <p:cNvPr id="20" name="图形 19">
                <a:extLst>
                  <a:ext uri="{FF2B5EF4-FFF2-40B4-BE49-F238E27FC236}">
                    <a16:creationId xmlns:a16="http://schemas.microsoft.com/office/drawing/2014/main" id="{6E689814-CFBD-5322-04DF-0F935FBEA8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65831" b="-5449"/>
              <a:stretch/>
            </p:blipFill>
            <p:spPr>
              <a:xfrm flipH="1">
                <a:off x="975713" y="4358282"/>
                <a:ext cx="2072454" cy="262250"/>
              </a:xfrm>
              <a:prstGeom prst="rect">
                <a:avLst/>
              </a:prstGeom>
            </p:spPr>
          </p:pic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D5CBF62-BBB1-42BA-831B-77ADF41BD1A1}"/>
              </a:ext>
            </a:extLst>
          </p:cNvPr>
          <p:cNvGrpSpPr/>
          <p:nvPr/>
        </p:nvGrpSpPr>
        <p:grpSpPr>
          <a:xfrm>
            <a:off x="2711089" y="3150987"/>
            <a:ext cx="2337707" cy="2672407"/>
            <a:chOff x="3138453" y="3602354"/>
            <a:chExt cx="2337707" cy="2672407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0F2427F-73DD-CFEF-CFD4-841786DBB090}"/>
                </a:ext>
              </a:extLst>
            </p:cNvPr>
            <p:cNvSpPr txBox="1"/>
            <p:nvPr/>
          </p:nvSpPr>
          <p:spPr>
            <a:xfrm>
              <a:off x="3138453" y="5905429"/>
              <a:ext cx="2324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Channel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estimation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D20DB3D-1053-B79B-1AAB-911FB34ACA36}"/>
                </a:ext>
              </a:extLst>
            </p:cNvPr>
            <p:cNvGrpSpPr/>
            <p:nvPr/>
          </p:nvGrpSpPr>
          <p:grpSpPr>
            <a:xfrm>
              <a:off x="3251723" y="3602354"/>
              <a:ext cx="2077937" cy="1094752"/>
              <a:chOff x="3949432" y="4125335"/>
              <a:chExt cx="2077937" cy="1094752"/>
            </a:xfrm>
          </p:grpSpPr>
          <p:pic>
            <p:nvPicPr>
              <p:cNvPr id="37" name="图形 36">
                <a:extLst>
                  <a:ext uri="{FF2B5EF4-FFF2-40B4-BE49-F238E27FC236}">
                    <a16:creationId xmlns:a16="http://schemas.microsoft.com/office/drawing/2014/main" id="{7D910187-8116-E96E-FC9D-743C0DB8A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8996" r="65831" b="-5449"/>
              <a:stretch/>
            </p:blipFill>
            <p:spPr>
              <a:xfrm flipH="1">
                <a:off x="3949432" y="4835665"/>
                <a:ext cx="1238150" cy="212663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B8265F3-6FF9-757E-1C47-E87688250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32617" y="4125335"/>
                <a:ext cx="1094752" cy="1094752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0CBC5AD-EFD3-F0CE-9D5A-D7917B8D99FA}"/>
                </a:ext>
              </a:extLst>
            </p:cNvPr>
            <p:cNvGrpSpPr/>
            <p:nvPr/>
          </p:nvGrpSpPr>
          <p:grpSpPr>
            <a:xfrm>
              <a:off x="3159699" y="4733570"/>
              <a:ext cx="2316461" cy="1218776"/>
              <a:chOff x="3292548" y="4800079"/>
              <a:chExt cx="2316461" cy="1218776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474541D-BCC9-FB93-64A2-74CF845C9315}"/>
                  </a:ext>
                </a:extLst>
              </p:cNvPr>
              <p:cNvSpPr txBox="1"/>
              <p:nvPr/>
            </p:nvSpPr>
            <p:spPr>
              <a:xfrm>
                <a:off x="4905520" y="5649523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A3D30EEE-3573-1492-BB81-72FEBA319E67}"/>
                  </a:ext>
                </a:extLst>
              </p:cNvPr>
              <p:cNvGrpSpPr/>
              <p:nvPr/>
            </p:nvGrpSpPr>
            <p:grpSpPr>
              <a:xfrm>
                <a:off x="3292548" y="4800079"/>
                <a:ext cx="2316461" cy="1103133"/>
                <a:chOff x="3292548" y="4800079"/>
                <a:chExt cx="2316461" cy="1103133"/>
              </a:xfrm>
            </p:grpSpPr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6022D4EF-7129-0B03-F7A0-04E083704D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7491" y="5134958"/>
                  <a:ext cx="0" cy="6194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FA175BF4-C88C-C689-E532-603E63EFD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0734" y="5149811"/>
                  <a:ext cx="1259917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83D95438-04F0-E9DF-528F-486C66FAB8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60734" y="5156486"/>
                  <a:ext cx="1244786" cy="599307"/>
                </a:xfrm>
                <a:prstGeom prst="straightConnector1">
                  <a:avLst/>
                </a:prstGeom>
                <a:ln w="28575">
                  <a:solidFill>
                    <a:srgbClr val="598EC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弧形 29">
                  <a:extLst>
                    <a:ext uri="{FF2B5EF4-FFF2-40B4-BE49-F238E27FC236}">
                      <a16:creationId xmlns:a16="http://schemas.microsoft.com/office/drawing/2014/main" id="{64C74398-ACBC-548B-5806-0A1012C344DD}"/>
                    </a:ext>
                  </a:extLst>
                </p:cNvPr>
                <p:cNvSpPr/>
                <p:nvPr/>
              </p:nvSpPr>
              <p:spPr>
                <a:xfrm>
                  <a:off x="3919654" y="5604966"/>
                  <a:ext cx="136518" cy="298246"/>
                </a:xfrm>
                <a:prstGeom prst="arc">
                  <a:avLst/>
                </a:prstGeom>
                <a:ln w="19050">
                  <a:solidFill>
                    <a:srgbClr val="598EC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F3014F9A-1FF5-763D-28B2-909C8A07BBF7}"/>
                    </a:ext>
                  </a:extLst>
                </p:cNvPr>
                <p:cNvSpPr txBox="1"/>
                <p:nvPr/>
              </p:nvSpPr>
              <p:spPr>
                <a:xfrm>
                  <a:off x="3292548" y="4932224"/>
                  <a:ext cx="3738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Q</a:t>
                  </a:r>
                  <a:endPara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36CD42D6-BD08-931D-359F-8EB4B53B79D4}"/>
                    </a:ext>
                  </a:extLst>
                </p:cNvPr>
                <p:cNvGrpSpPr/>
                <p:nvPr/>
              </p:nvGrpSpPr>
              <p:grpSpPr>
                <a:xfrm>
                  <a:off x="3663150" y="5143841"/>
                  <a:ext cx="1259917" cy="626567"/>
                  <a:chOff x="3623713" y="5135358"/>
                  <a:chExt cx="907215" cy="626567"/>
                </a:xfrm>
              </p:grpSpPr>
              <p:cxnSp>
                <p:nvCxnSpPr>
                  <p:cNvPr id="35" name="直接箭头连接符 34">
                    <a:extLst>
                      <a:ext uri="{FF2B5EF4-FFF2-40B4-BE49-F238E27FC236}">
                        <a16:creationId xmlns:a16="http://schemas.microsoft.com/office/drawing/2014/main" id="{B963CEE9-8B6C-35A5-80D3-A833EBF4CE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23713" y="5747238"/>
                    <a:ext cx="907215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箭头连接符 35">
                    <a:extLst>
                      <a:ext uri="{FF2B5EF4-FFF2-40B4-BE49-F238E27FC236}">
                        <a16:creationId xmlns:a16="http://schemas.microsoft.com/office/drawing/2014/main" id="{EC4BE44F-13AB-8A28-1A5E-1B5364F47D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29005" y="5135358"/>
                    <a:ext cx="0" cy="626567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2DCEB588-2679-D5AA-DEC9-A5790B72A7FD}"/>
                    </a:ext>
                  </a:extLst>
                </p:cNvPr>
                <p:cNvSpPr txBox="1"/>
                <p:nvPr/>
              </p:nvSpPr>
              <p:spPr>
                <a:xfrm>
                  <a:off x="4395215" y="4800079"/>
                  <a:ext cx="12137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Amplitude</a:t>
                  </a:r>
                  <a:endPara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B5EC9DF6-84FB-097C-B1F6-415063537AF8}"/>
                    </a:ext>
                  </a:extLst>
                </p:cNvPr>
                <p:cNvSpPr txBox="1"/>
                <p:nvPr/>
              </p:nvSpPr>
              <p:spPr>
                <a:xfrm>
                  <a:off x="4179876" y="5420300"/>
                  <a:ext cx="76174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Phase</a:t>
                  </a:r>
                  <a:endPara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8FCCF4D-B80B-C354-778D-83F14C176CF3}"/>
              </a:ext>
            </a:extLst>
          </p:cNvPr>
          <p:cNvGrpSpPr/>
          <p:nvPr/>
        </p:nvGrpSpPr>
        <p:grpSpPr>
          <a:xfrm>
            <a:off x="5197642" y="3858145"/>
            <a:ext cx="2257349" cy="1954127"/>
            <a:chOff x="5481393" y="4541139"/>
            <a:chExt cx="2257349" cy="1954127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9606F30E-54A4-D6F1-AE04-FB5C0A8A6634}"/>
                </a:ext>
              </a:extLst>
            </p:cNvPr>
            <p:cNvSpPr txBox="1"/>
            <p:nvPr/>
          </p:nvSpPr>
          <p:spPr>
            <a:xfrm>
              <a:off x="5660445" y="6125934"/>
              <a:ext cx="1612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Quantization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533A8A39-A050-3353-B518-1716028DE05C}"/>
                </a:ext>
              </a:extLst>
            </p:cNvPr>
            <p:cNvGrpSpPr/>
            <p:nvPr/>
          </p:nvGrpSpPr>
          <p:grpSpPr>
            <a:xfrm>
              <a:off x="5481393" y="4541139"/>
              <a:ext cx="2257349" cy="775188"/>
              <a:chOff x="5481393" y="4442170"/>
              <a:chExt cx="2257349" cy="775188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B5D7486-1CDE-41BE-62E2-54662995C258}"/>
                  </a:ext>
                </a:extLst>
              </p:cNvPr>
              <p:cNvSpPr txBox="1"/>
              <p:nvPr/>
            </p:nvSpPr>
            <p:spPr>
              <a:xfrm>
                <a:off x="5481393" y="4848026"/>
                <a:ext cx="2257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01001101010100…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44" name="图形 43">
                <a:extLst>
                  <a:ext uri="{FF2B5EF4-FFF2-40B4-BE49-F238E27FC236}">
                    <a16:creationId xmlns:a16="http://schemas.microsoft.com/office/drawing/2014/main" id="{8F74D492-7F22-C124-8297-76274553F8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14424" t="-3170" r="65831" b="-5449"/>
              <a:stretch/>
            </p:blipFill>
            <p:spPr>
              <a:xfrm flipH="1">
                <a:off x="5579056" y="4442170"/>
                <a:ext cx="1799266" cy="405856"/>
              </a:xfrm>
              <a:prstGeom prst="rect">
                <a:avLst/>
              </a:prstGeom>
            </p:spPr>
          </p:pic>
        </p:grp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8CC520BD-A74A-8E31-280C-AA97F2790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11" t="5462" r="79460" b="22225"/>
            <a:stretch/>
          </p:blipFill>
          <p:spPr>
            <a:xfrm rot="16200000">
              <a:off x="6214857" y="4894275"/>
              <a:ext cx="485600" cy="1631459"/>
            </a:xfrm>
            <a:prstGeom prst="rect">
              <a:avLst/>
            </a:prstGeom>
          </p:spPr>
        </p:pic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540DE1D2-BC14-9968-BF44-CEE045B15D55}"/>
              </a:ext>
            </a:extLst>
          </p:cNvPr>
          <p:cNvSpPr txBox="1"/>
          <p:nvPr/>
        </p:nvSpPr>
        <p:spPr>
          <a:xfrm>
            <a:off x="2820976" y="1718344"/>
            <a:ext cx="324184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extracting secret bits from </a:t>
            </a:r>
            <a:r>
              <a:rPr lang="en-US" altLang="zh-CN" sz="1600" b="1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physical-layer information</a:t>
            </a:r>
            <a:r>
              <a:rPr lang="en-US" altLang="zh-CN" sz="16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1CAA506-9DA8-3217-AB12-441114CC586E}"/>
              </a:ext>
            </a:extLst>
          </p:cNvPr>
          <p:cNvGrpSpPr/>
          <p:nvPr/>
        </p:nvGrpSpPr>
        <p:grpSpPr>
          <a:xfrm>
            <a:off x="347677" y="1468593"/>
            <a:ext cx="1996985" cy="1334295"/>
            <a:chOff x="6059126" y="4924192"/>
            <a:chExt cx="1208543" cy="807493"/>
          </a:xfrm>
        </p:grpSpPr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89496ADC-D99C-EFC6-7800-23E267F7F3C5}"/>
                </a:ext>
              </a:extLst>
            </p:cNvPr>
            <p:cNvSpPr/>
            <p:nvPr/>
          </p:nvSpPr>
          <p:spPr>
            <a:xfrm>
              <a:off x="6083333" y="4924192"/>
              <a:ext cx="1184336" cy="80749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F6558B9-0FA8-9D36-EB90-DCBAA420FFB6}"/>
                </a:ext>
              </a:extLst>
            </p:cNvPr>
            <p:cNvSpPr/>
            <p:nvPr/>
          </p:nvSpPr>
          <p:spPr>
            <a:xfrm>
              <a:off x="6059126" y="5110971"/>
              <a:ext cx="1127464" cy="4284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Security 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enhancement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22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41AC89A-69C8-D20E-B552-0D37E2B40C27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Unique Challenge in BLE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F273708-5E9C-7919-ADC1-BFB1084B0D37}"/>
              </a:ext>
            </a:extLst>
          </p:cNvPr>
          <p:cNvGrpSpPr/>
          <p:nvPr/>
        </p:nvGrpSpPr>
        <p:grpSpPr>
          <a:xfrm>
            <a:off x="385482" y="2138639"/>
            <a:ext cx="4331443" cy="3004440"/>
            <a:chOff x="4925743" y="949306"/>
            <a:chExt cx="4571976" cy="317128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2615E5E-937F-D094-E6ED-5CB1A8E8A0B1}"/>
                </a:ext>
              </a:extLst>
            </p:cNvPr>
            <p:cNvGrpSpPr/>
            <p:nvPr/>
          </p:nvGrpSpPr>
          <p:grpSpPr>
            <a:xfrm>
              <a:off x="4925743" y="949306"/>
              <a:ext cx="4520927" cy="1198620"/>
              <a:chOff x="6313102" y="1585250"/>
              <a:chExt cx="4520927" cy="1198620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DABB60D-B603-A146-005B-4F422ECC47C0}"/>
                  </a:ext>
                </a:extLst>
              </p:cNvPr>
              <p:cNvSpPr/>
              <p:nvPr/>
            </p:nvSpPr>
            <p:spPr>
              <a:xfrm>
                <a:off x="6428823" y="1585250"/>
                <a:ext cx="365675" cy="691359"/>
              </a:xfrm>
              <a:prstGeom prst="rect">
                <a:avLst/>
              </a:prstGeom>
              <a:solidFill>
                <a:srgbClr val="F082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9265358-79C6-2597-2EF3-7413FD2973D7}"/>
                  </a:ext>
                </a:extLst>
              </p:cNvPr>
              <p:cNvSpPr/>
              <p:nvPr/>
            </p:nvSpPr>
            <p:spPr>
              <a:xfrm>
                <a:off x="7627296" y="1585250"/>
                <a:ext cx="365675" cy="691359"/>
              </a:xfrm>
              <a:prstGeom prst="rect">
                <a:avLst/>
              </a:prstGeom>
              <a:solidFill>
                <a:srgbClr val="F082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99F64B6-45AF-2CD1-F7A4-D1A84F72B4AF}"/>
                  </a:ext>
                </a:extLst>
              </p:cNvPr>
              <p:cNvSpPr/>
              <p:nvPr/>
            </p:nvSpPr>
            <p:spPr>
              <a:xfrm>
                <a:off x="10303441" y="1585250"/>
                <a:ext cx="365675" cy="691359"/>
              </a:xfrm>
              <a:prstGeom prst="rect">
                <a:avLst/>
              </a:prstGeom>
              <a:solidFill>
                <a:srgbClr val="F082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5789AA5F-CEE8-B8FD-1895-288C67FCE1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0000"/>
                  </a:clrFrom>
                  <a:clrTo>
                    <a:srgbClr val="FF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038" b="1"/>
              <a:stretch/>
            </p:blipFill>
            <p:spPr>
              <a:xfrm>
                <a:off x="6313102" y="1585250"/>
                <a:ext cx="4520927" cy="1198620"/>
              </a:xfrm>
              <a:prstGeom prst="rect">
                <a:avLst/>
              </a:prstGeom>
            </p:spPr>
          </p:pic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21FB727-B05C-E727-3AAC-043BA29D9ADA}"/>
                </a:ext>
              </a:extLst>
            </p:cNvPr>
            <p:cNvSpPr txBox="1"/>
            <p:nvPr/>
          </p:nvSpPr>
          <p:spPr>
            <a:xfrm>
              <a:off x="4925744" y="2412189"/>
              <a:ext cx="4571975" cy="1708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0" i="0" dirty="0">
                  <a:solidFill>
                    <a:srgbClr val="ECECEC"/>
                  </a:solidFill>
                  <a:effectLst/>
                  <a:highlight>
                    <a:srgbClr val="019ED5"/>
                  </a:highlight>
                  <a:latin typeface="微软雅黑" panose="020B0503020204020204" pitchFamily="34" charset="-122"/>
                  <a:ea typeface="微软雅黑" panose="020B0503020204020204" pitchFamily="34" charset="-122"/>
                </a:rPr>
                <a:t>Narrow communication bandwidth </a:t>
              </a:r>
            </a:p>
            <a:p>
              <a:pPr>
                <a:lnSpc>
                  <a:spcPct val="150000"/>
                </a:lnSpc>
              </a:pPr>
              <a:endParaRPr lang="en-US" altLang="zh-CN" b="0" i="0" dirty="0">
                <a:effectLst/>
                <a:highlight>
                  <a:srgbClr val="212121"/>
                </a:highligh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BLE has a single channel width of 2 MHz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compared to </a:t>
              </a:r>
              <a:r>
                <a:rPr lang="en-US" altLang="zh-CN" sz="1600" b="0" i="0" dirty="0" err="1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WiFi's</a:t>
              </a: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20 MHz (at minimum).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D1BE7D-4831-E871-B9B9-2EB0964A493D}"/>
              </a:ext>
            </a:extLst>
          </p:cNvPr>
          <p:cNvGrpSpPr/>
          <p:nvPr/>
        </p:nvGrpSpPr>
        <p:grpSpPr>
          <a:xfrm>
            <a:off x="5148743" y="2144411"/>
            <a:ext cx="6610896" cy="2866860"/>
            <a:chOff x="5625644" y="2502999"/>
            <a:chExt cx="6034786" cy="2617026"/>
          </a:xfrm>
        </p:grpSpPr>
        <p:sp>
          <p:nvSpPr>
            <p:cNvPr id="52" name="内容占位符 2">
              <a:extLst>
                <a:ext uri="{FF2B5EF4-FFF2-40B4-BE49-F238E27FC236}">
                  <a16:creationId xmlns:a16="http://schemas.microsoft.com/office/drawing/2014/main" id="{5705FFB8-C48C-A598-AF63-5C79AA9AECE1}"/>
                </a:ext>
              </a:extLst>
            </p:cNvPr>
            <p:cNvSpPr txBox="1">
              <a:spLocks/>
            </p:cNvSpPr>
            <p:nvPr/>
          </p:nvSpPr>
          <p:spPr>
            <a:xfrm>
              <a:off x="8068120" y="3217698"/>
              <a:ext cx="3414150" cy="13496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RSSI-based PKG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BLE devices have low data exchange rates </a:t>
              </a:r>
              <a:r>
                <a:rPr lang="zh-CN" altLang="en-US" sz="1600" b="1" dirty="0">
                  <a:solidFill>
                    <a:srgbClr val="019E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→ </a:t>
              </a:r>
              <a:r>
                <a:rPr lang="en-US" altLang="zh-CN" sz="1600" b="1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low key generation rate</a:t>
              </a: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indent="0">
                <a:buNone/>
              </a:pP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C39F5C5C-A853-E157-6A60-B12B89BB5381}"/>
                </a:ext>
              </a:extLst>
            </p:cNvPr>
            <p:cNvGrpSpPr/>
            <p:nvPr/>
          </p:nvGrpSpPr>
          <p:grpSpPr>
            <a:xfrm>
              <a:off x="5625644" y="2502999"/>
              <a:ext cx="6034786" cy="2617026"/>
              <a:chOff x="6362946" y="1368269"/>
              <a:chExt cx="4974278" cy="2157129"/>
            </a:xfrm>
          </p:grpSpPr>
          <p:pic>
            <p:nvPicPr>
              <p:cNvPr id="74" name="图形 73">
                <a:extLst>
                  <a:ext uri="{FF2B5EF4-FFF2-40B4-BE49-F238E27FC236}">
                    <a16:creationId xmlns:a16="http://schemas.microsoft.com/office/drawing/2014/main" id="{2B1BAFF5-A6C4-8166-795B-13D4F358D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362946" y="1368269"/>
                <a:ext cx="1995848" cy="2157129"/>
              </a:xfrm>
              <a:prstGeom prst="rect">
                <a:avLst/>
              </a:prstGeom>
            </p:spPr>
          </p:pic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DF376AD9-6B47-204E-2B3B-54F2052C9959}"/>
                  </a:ext>
                </a:extLst>
              </p:cNvPr>
              <p:cNvSpPr txBox="1"/>
              <p:nvPr/>
            </p:nvSpPr>
            <p:spPr>
              <a:xfrm>
                <a:off x="8358794" y="1429869"/>
                <a:ext cx="2978430" cy="254740"/>
              </a:xfrm>
              <a:prstGeom prst="rect">
                <a:avLst/>
              </a:prstGeom>
              <a:solidFill>
                <a:srgbClr val="E8F3F8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Raw key bits of Alice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7FFAB620-CEA1-B654-FDE0-191116E368B7}"/>
                  </a:ext>
                </a:extLst>
              </p:cNvPr>
              <p:cNvSpPr txBox="1"/>
              <p:nvPr/>
            </p:nvSpPr>
            <p:spPr>
              <a:xfrm>
                <a:off x="8358793" y="3115783"/>
                <a:ext cx="2978431" cy="254740"/>
              </a:xfrm>
              <a:prstGeom prst="rect">
                <a:avLst/>
              </a:prstGeom>
              <a:solidFill>
                <a:srgbClr val="FDF0D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Raw key bits of Bob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54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>
            <a:extLst>
              <a:ext uri="{FF2B5EF4-FFF2-40B4-BE49-F238E27FC236}">
                <a16:creationId xmlns:a16="http://schemas.microsoft.com/office/drawing/2014/main" id="{710D142D-7184-2EF9-574F-EADC83805D76}"/>
              </a:ext>
            </a:extLst>
          </p:cNvPr>
          <p:cNvGrpSpPr/>
          <p:nvPr/>
        </p:nvGrpSpPr>
        <p:grpSpPr>
          <a:xfrm>
            <a:off x="5157483" y="2144411"/>
            <a:ext cx="6620084" cy="2866860"/>
            <a:chOff x="6362946" y="3820195"/>
            <a:chExt cx="4981188" cy="2157129"/>
          </a:xfrm>
        </p:grpSpPr>
        <p:sp>
          <p:nvSpPr>
            <p:cNvPr id="20" name="内容占位符 2">
              <a:extLst>
                <a:ext uri="{FF2B5EF4-FFF2-40B4-BE49-F238E27FC236}">
                  <a16:creationId xmlns:a16="http://schemas.microsoft.com/office/drawing/2014/main" id="{DEC635DB-0650-6FE0-E3DB-5ADFCC730D40}"/>
                </a:ext>
              </a:extLst>
            </p:cNvPr>
            <p:cNvSpPr txBox="1">
              <a:spLocks/>
            </p:cNvSpPr>
            <p:nvPr/>
          </p:nvSpPr>
          <p:spPr>
            <a:xfrm>
              <a:off x="8371153" y="4420270"/>
              <a:ext cx="2683421" cy="9165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CSI-based PKG</a:t>
              </a:r>
            </a:p>
            <a:p>
              <a:pPr marL="0" indent="0">
                <a:lnSpc>
                  <a:spcPct val="130000"/>
                </a:lnSpc>
                <a:buNone/>
              </a:pP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BLE signals have two frequencies </a:t>
              </a:r>
              <a:r>
                <a:rPr lang="zh-CN" altLang="en-US" sz="1600" b="1" dirty="0">
                  <a:solidFill>
                    <a:srgbClr val="019E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→ </a:t>
              </a:r>
              <a:r>
                <a:rPr lang="en-US" altLang="zh-CN" sz="1600" b="1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limited information entropy</a:t>
              </a: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9DAB7935-1A9F-AFA7-9467-927803810F46}"/>
                </a:ext>
              </a:extLst>
            </p:cNvPr>
            <p:cNvGrpSpPr/>
            <p:nvPr/>
          </p:nvGrpSpPr>
          <p:grpSpPr>
            <a:xfrm>
              <a:off x="6362946" y="3820195"/>
              <a:ext cx="4981188" cy="2157129"/>
              <a:chOff x="6362946" y="3820195"/>
              <a:chExt cx="4981188" cy="2157129"/>
            </a:xfrm>
          </p:grpSpPr>
          <p:pic>
            <p:nvPicPr>
              <p:cNvPr id="76" name="图形 75">
                <a:extLst>
                  <a:ext uri="{FF2B5EF4-FFF2-40B4-BE49-F238E27FC236}">
                    <a16:creationId xmlns:a16="http://schemas.microsoft.com/office/drawing/2014/main" id="{EC8197CC-A5F6-0084-AC26-9D2F93B1F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62946" y="3820195"/>
                <a:ext cx="2016009" cy="2157129"/>
              </a:xfrm>
              <a:prstGeom prst="rect">
                <a:avLst/>
              </a:prstGeom>
            </p:spPr>
          </p:pic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E4A9CC26-8059-8344-9B3E-77152035DCDA}"/>
                  </a:ext>
                </a:extLst>
              </p:cNvPr>
              <p:cNvSpPr txBox="1"/>
              <p:nvPr/>
            </p:nvSpPr>
            <p:spPr>
              <a:xfrm>
                <a:off x="8371152" y="3884000"/>
                <a:ext cx="2972981" cy="254740"/>
              </a:xfrm>
              <a:prstGeom prst="rect">
                <a:avLst/>
              </a:prstGeom>
              <a:solidFill>
                <a:srgbClr val="E8F3F8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Raw key bits of Alice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BA5D34C3-512E-49C6-B7ED-221DEB4A6C2F}"/>
                  </a:ext>
                </a:extLst>
              </p:cNvPr>
              <p:cNvSpPr txBox="1"/>
              <p:nvPr/>
            </p:nvSpPr>
            <p:spPr>
              <a:xfrm>
                <a:off x="8371151" y="5569911"/>
                <a:ext cx="2972983" cy="254740"/>
              </a:xfrm>
              <a:prstGeom prst="rect">
                <a:avLst/>
              </a:prstGeom>
              <a:solidFill>
                <a:srgbClr val="FDF0D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Raw key bits of Bob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42B4B32-0476-E335-2001-A43FF05208DC}"/>
              </a:ext>
            </a:extLst>
          </p:cNvPr>
          <p:cNvSpPr txBox="1"/>
          <p:nvPr/>
        </p:nvSpPr>
        <p:spPr>
          <a:xfrm>
            <a:off x="1178668" y="3978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41AC89A-69C8-D20E-B552-0D37E2B40C27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Unique Challenge in BLE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CA07C79-93D2-5C48-988F-61EACDDBAE6A}"/>
              </a:ext>
            </a:extLst>
          </p:cNvPr>
          <p:cNvGrpSpPr/>
          <p:nvPr/>
        </p:nvGrpSpPr>
        <p:grpSpPr>
          <a:xfrm>
            <a:off x="385482" y="1824985"/>
            <a:ext cx="4614918" cy="3363287"/>
            <a:chOff x="495040" y="3555093"/>
            <a:chExt cx="4871195" cy="355006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E38773A4-CE02-E1B0-D9A5-A24040A6FD38}"/>
                </a:ext>
              </a:extLst>
            </p:cNvPr>
            <p:cNvGrpSpPr/>
            <p:nvPr/>
          </p:nvGrpSpPr>
          <p:grpSpPr>
            <a:xfrm>
              <a:off x="495040" y="3555094"/>
              <a:ext cx="4871195" cy="3550059"/>
              <a:chOff x="5345791" y="3512728"/>
              <a:chExt cx="4871195" cy="3550059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84F8A9E8-C224-3941-C66B-13852988E5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5791" y="3512728"/>
                <a:ext cx="4520927" cy="1792928"/>
              </a:xfrm>
              <a:prstGeom prst="rect">
                <a:avLst/>
              </a:prstGeom>
            </p:spPr>
          </p:pic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7F18285-3BFE-7F60-130D-668B112C8117}"/>
                  </a:ext>
                </a:extLst>
              </p:cNvPr>
              <p:cNvSpPr txBox="1"/>
              <p:nvPr/>
            </p:nvSpPr>
            <p:spPr>
              <a:xfrm>
                <a:off x="5345791" y="5305656"/>
                <a:ext cx="4871195" cy="175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chemeClr val="bg1"/>
                    </a:solidFill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Limited</a:t>
                </a:r>
                <a:r>
                  <a:rPr lang="zh-CN" altLang="en-US" dirty="0">
                    <a:solidFill>
                      <a:schemeClr val="bg1"/>
                    </a:solidFill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i="0" dirty="0">
                    <a:solidFill>
                      <a:schemeClr val="bg1"/>
                    </a:solidFill>
                    <a:effectLst/>
                    <a:highlight>
                      <a:srgbClr val="019ED5"/>
                    </a:highligh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modulation frequencies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GFSK uses 2 frequencies to represent 0 and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b="0" i="0" dirty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compared to OFDM's 64 subcarriers.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29A8B19-65BA-578A-AAD3-CD11DA636384}"/>
                </a:ext>
              </a:extLst>
            </p:cNvPr>
            <p:cNvSpPr/>
            <p:nvPr/>
          </p:nvSpPr>
          <p:spPr>
            <a:xfrm>
              <a:off x="1710992" y="3555093"/>
              <a:ext cx="2227213" cy="292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5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ECAD2910-B386-0E84-354C-08B32B753354}"/>
              </a:ext>
            </a:extLst>
          </p:cNvPr>
          <p:cNvGrpSpPr/>
          <p:nvPr/>
        </p:nvGrpSpPr>
        <p:grpSpPr>
          <a:xfrm>
            <a:off x="3248885" y="2001451"/>
            <a:ext cx="8578368" cy="3183024"/>
            <a:chOff x="3383787" y="2001451"/>
            <a:chExt cx="7694592" cy="2855097"/>
          </a:xfrm>
        </p:grpSpPr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84FD7ADF-BFE1-5555-6AD2-2FB9470FF1CE}"/>
                </a:ext>
              </a:extLst>
            </p:cNvPr>
            <p:cNvSpPr/>
            <p:nvPr/>
          </p:nvSpPr>
          <p:spPr>
            <a:xfrm>
              <a:off x="3383787" y="4337407"/>
              <a:ext cx="5047867" cy="432826"/>
            </a:xfrm>
            <a:prstGeom prst="rect">
              <a:avLst/>
            </a:prstGeom>
            <a:solidFill>
              <a:srgbClr val="FDF0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8DFC8861-9D14-D73B-4171-0F9BF9789438}"/>
                </a:ext>
              </a:extLst>
            </p:cNvPr>
            <p:cNvSpPr/>
            <p:nvPr/>
          </p:nvSpPr>
          <p:spPr>
            <a:xfrm>
              <a:off x="3383787" y="2078203"/>
              <a:ext cx="5047867" cy="369332"/>
            </a:xfrm>
            <a:prstGeom prst="rect">
              <a:avLst/>
            </a:prstGeom>
            <a:solidFill>
              <a:srgbClr val="E8F3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0" name="图形 109">
              <a:extLst>
                <a:ext uri="{FF2B5EF4-FFF2-40B4-BE49-F238E27FC236}">
                  <a16:creationId xmlns:a16="http://schemas.microsoft.com/office/drawing/2014/main" id="{79125C50-CF74-507F-77A5-B85D6542B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6747" y="2001451"/>
              <a:ext cx="2641632" cy="2855097"/>
            </a:xfrm>
            <a:prstGeom prst="rect">
              <a:avLst/>
            </a:prstGeom>
          </p:spPr>
        </p:pic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5C565C5D-CA5D-3DA8-0728-D801A978DDB6}"/>
              </a:ext>
            </a:extLst>
          </p:cNvPr>
          <p:cNvGrpSpPr/>
          <p:nvPr/>
        </p:nvGrpSpPr>
        <p:grpSpPr>
          <a:xfrm>
            <a:off x="5980122" y="3267988"/>
            <a:ext cx="2572257" cy="749644"/>
            <a:chOff x="5411249" y="5746217"/>
            <a:chExt cx="2580654" cy="672413"/>
          </a:xfrm>
        </p:grpSpPr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2EC234B4-F9D6-A217-B883-990F7865A93E}"/>
                </a:ext>
              </a:extLst>
            </p:cNvPr>
            <p:cNvCxnSpPr>
              <a:cxnSpLocks/>
            </p:cNvCxnSpPr>
            <p:nvPr/>
          </p:nvCxnSpPr>
          <p:spPr>
            <a:xfrm>
              <a:off x="5411249" y="6418630"/>
              <a:ext cx="258065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10C9FCC7-ECB8-B8BF-1E3F-F4FED4C99E2C}"/>
                </a:ext>
              </a:extLst>
            </p:cNvPr>
            <p:cNvSpPr/>
            <p:nvPr/>
          </p:nvSpPr>
          <p:spPr>
            <a:xfrm>
              <a:off x="5494106" y="5746217"/>
              <a:ext cx="2265815" cy="579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extends the spatial dimension of CSI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99042378-A35F-BA5C-D5B1-AE8CD3FF6DEA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DoA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-based BLE</a:t>
            </a:r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A3EF7D8D-B7FC-CC6B-53B0-7997471CB472}"/>
              </a:ext>
            </a:extLst>
          </p:cNvPr>
          <p:cNvGrpSpPr/>
          <p:nvPr/>
        </p:nvGrpSpPr>
        <p:grpSpPr>
          <a:xfrm>
            <a:off x="301924" y="1999589"/>
            <a:ext cx="5489277" cy="3185100"/>
            <a:chOff x="334782" y="2235061"/>
            <a:chExt cx="4923751" cy="2856959"/>
          </a:xfrm>
        </p:grpSpPr>
        <p:sp>
          <p:nvSpPr>
            <p:cNvPr id="4" name="内容占位符 2">
              <a:extLst>
                <a:ext uri="{FF2B5EF4-FFF2-40B4-BE49-F238E27FC236}">
                  <a16:creationId xmlns:a16="http://schemas.microsoft.com/office/drawing/2014/main" id="{312684FE-5B56-5B46-7DE8-6E8315A40893}"/>
                </a:ext>
              </a:extLst>
            </p:cNvPr>
            <p:cNvSpPr txBox="1">
              <a:spLocks/>
            </p:cNvSpPr>
            <p:nvPr/>
          </p:nvSpPr>
          <p:spPr>
            <a:xfrm>
              <a:off x="3036823" y="3012385"/>
              <a:ext cx="2221710" cy="12965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8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DoA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-based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PKG</a:t>
              </a:r>
            </a:p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BLE direction-finding is not accurate enough, </a:t>
              </a:r>
              <a:r>
                <a:rPr lang="zh-CN" altLang="en-US" sz="1600" b="1" dirty="0">
                  <a:solidFill>
                    <a:srgbClr val="019E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→</a:t>
              </a:r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high mismatch rate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0235C801-CCFC-5F96-7941-E051A516024F}"/>
                </a:ext>
              </a:extLst>
            </p:cNvPr>
            <p:cNvGrpSpPr/>
            <p:nvPr/>
          </p:nvGrpSpPr>
          <p:grpSpPr>
            <a:xfrm>
              <a:off x="334782" y="2235061"/>
              <a:ext cx="4710524" cy="2856959"/>
              <a:chOff x="811100" y="1811604"/>
              <a:chExt cx="4150351" cy="2517211"/>
            </a:xfrm>
          </p:grpSpPr>
          <p:pic>
            <p:nvPicPr>
              <p:cNvPr id="98" name="图形 97">
                <a:extLst>
                  <a:ext uri="{FF2B5EF4-FFF2-40B4-BE49-F238E27FC236}">
                    <a16:creationId xmlns:a16="http://schemas.microsoft.com/office/drawing/2014/main" id="{6F717430-49F0-9428-579C-246B8AC3A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1100" y="1811604"/>
                <a:ext cx="2329008" cy="2517211"/>
              </a:xfrm>
              <a:prstGeom prst="rect">
                <a:avLst/>
              </a:prstGeom>
            </p:spPr>
          </p:pic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4D87D142-550D-2E28-7014-C4DC434F7EF1}"/>
                  </a:ext>
                </a:extLst>
              </p:cNvPr>
              <p:cNvSpPr txBox="1"/>
              <p:nvPr/>
            </p:nvSpPr>
            <p:spPr>
              <a:xfrm>
                <a:off x="3150076" y="1880869"/>
                <a:ext cx="1811375" cy="325411"/>
              </a:xfrm>
              <a:prstGeom prst="rect">
                <a:avLst/>
              </a:prstGeom>
              <a:solidFill>
                <a:srgbClr val="E8F3F8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Raw bits of Alice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667EE618-61AD-09C8-721A-7694CD0ABE23}"/>
                  </a:ext>
                </a:extLst>
              </p:cNvPr>
              <p:cNvSpPr txBox="1"/>
              <p:nvPr/>
            </p:nvSpPr>
            <p:spPr>
              <a:xfrm>
                <a:off x="3150075" y="3905494"/>
                <a:ext cx="1806157" cy="325411"/>
              </a:xfrm>
              <a:prstGeom prst="rect">
                <a:avLst/>
              </a:prstGeom>
              <a:solidFill>
                <a:srgbClr val="FDF0D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Raw bits of Bob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1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7121E8C4-0866-3240-FC51-5ADA68FD9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2" y="1825094"/>
            <a:ext cx="12192000" cy="3419845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469C3951-4DAD-AB18-5FE1-F1CD4EC81937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BlueKey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148748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853E47-3C71-07C4-FDC8-DB669D1727E2}"/>
              </a:ext>
            </a:extLst>
          </p:cNvPr>
          <p:cNvSpPr txBox="1"/>
          <p:nvPr/>
        </p:nvSpPr>
        <p:spPr>
          <a:xfrm>
            <a:off x="1331068" y="550252"/>
            <a:ext cx="9834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Constant Tone Extension (CTE)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F3B2E4-069B-123C-44A4-C7719F4DA4C0}"/>
              </a:ext>
            </a:extLst>
          </p:cNvPr>
          <p:cNvSpPr/>
          <p:nvPr/>
        </p:nvSpPr>
        <p:spPr>
          <a:xfrm>
            <a:off x="693233" y="1737525"/>
            <a:ext cx="1123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Since BLE 5.1, the protocol has included the CTE (Constant Tone Extension) field for direction-finding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BA9C539-2347-AA66-CF74-6BA8BDB27A7D}"/>
              </a:ext>
            </a:extLst>
          </p:cNvPr>
          <p:cNvGrpSpPr/>
          <p:nvPr/>
        </p:nvGrpSpPr>
        <p:grpSpPr>
          <a:xfrm>
            <a:off x="693233" y="2574993"/>
            <a:ext cx="5581528" cy="3117437"/>
            <a:chOff x="401441" y="792565"/>
            <a:chExt cx="5581528" cy="311743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0A0FAFF-21E5-7EF1-539E-985E66245574}"/>
                </a:ext>
              </a:extLst>
            </p:cNvPr>
            <p:cNvSpPr txBox="1"/>
            <p:nvPr/>
          </p:nvSpPr>
          <p:spPr>
            <a:xfrm>
              <a:off x="401441" y="2832784"/>
              <a:ext cx="558152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BLoc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CoNEXT’18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Using long 1/0 sequences forces the GFSK signal </a:t>
              </a:r>
            </a:p>
            <a:p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frequency to converge, enabling the CSI measurement.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BB5B22D-E19C-25D8-05B6-2E7036578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441" y="792565"/>
              <a:ext cx="4582687" cy="2008295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E2AD646-B7A3-85B8-EE4B-3E44D1325F09}"/>
              </a:ext>
            </a:extLst>
          </p:cNvPr>
          <p:cNvGrpSpPr/>
          <p:nvPr/>
        </p:nvGrpSpPr>
        <p:grpSpPr>
          <a:xfrm>
            <a:off x="6690112" y="2574994"/>
            <a:ext cx="5084959" cy="3117436"/>
            <a:chOff x="6705600" y="792565"/>
            <a:chExt cx="5084959" cy="311743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31391C8-64D3-8B4A-65CF-20D520651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5600" y="792565"/>
              <a:ext cx="4894353" cy="1810807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6EF0BA8-1685-3951-BD41-6711E8F299A0}"/>
                </a:ext>
              </a:extLst>
            </p:cNvPr>
            <p:cNvSpPr/>
            <p:nvPr/>
          </p:nvSpPr>
          <p:spPr>
            <a:xfrm>
              <a:off x="6705600" y="2832783"/>
              <a:ext cx="50849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CTE (since 2019)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600" b="0" i="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A long sequence of 1s without data whitening (which ensures a balance of 1s and 0s).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89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7341</TotalTime>
  <Words>3341</Words>
  <Application>Microsoft Office PowerPoint</Application>
  <PresentationFormat>宽屏</PresentationFormat>
  <Paragraphs>366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 Unicode MS</vt:lpstr>
      <vt:lpstr>Söhne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毕业答辩类</dc:title>
  <dc:subject>RP</dc:subject>
  <dc:creator>ASUS</dc:creator>
  <cp:keywords>RP</cp:keywords>
  <dc:description>RP</dc:description>
  <cp:lastModifiedBy>雅文 郑</cp:lastModifiedBy>
  <cp:revision>1281</cp:revision>
  <dcterms:created xsi:type="dcterms:W3CDTF">2018-03-09T07:37:07Z</dcterms:created>
  <dcterms:modified xsi:type="dcterms:W3CDTF">2024-05-15T16:02:48Z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